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gif" ContentType="image/gif"/>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5" r:id="rId10"/>
    <p:sldId id="268" r:id="rId11"/>
    <p:sldId id="269" r:id="rId12"/>
    <p:sldId id="270" r:id="rId13"/>
    <p:sldId id="271" r:id="rId14"/>
    <p:sldId id="264" r:id="rId15"/>
    <p:sldId id="266"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2A04"/>
    <a:srgbClr val="552579"/>
    <a:srgbClr val="2597FF"/>
    <a:srgbClr val="FF9E1D"/>
    <a:srgbClr val="D68B1C"/>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_____Microsoft_Office_Excel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პროფესიები</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numRef>
              <c:f>Sheet1!$A$2</c:f>
              <c:numCache>
                <c:formatCode>General</c:formatCode>
                <c:ptCount val="1"/>
              </c:numCache>
            </c:numRef>
          </c:cat>
          <c:val>
            <c:numRef>
              <c:f>Sheet1!$B$2</c:f>
              <c:numCache>
                <c:formatCode>General</c:formatCode>
                <c:ptCount val="1"/>
                <c:pt idx="0">
                  <c:v>7</c:v>
                </c:pt>
              </c:numCache>
            </c:numRef>
          </c:val>
        </c:ser>
        <c:ser>
          <c:idx val="1"/>
          <c:order val="1"/>
          <c:tx>
            <c:strRef>
              <c:f>Sheet1!$C$1</c:f>
              <c:strCache>
                <c:ptCount val="1"/>
                <c:pt idx="0">
                  <c:v>მოხალისეობა</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numRef>
              <c:f>Sheet1!$A$2</c:f>
              <c:numCache>
                <c:formatCode>General</c:formatCode>
                <c:ptCount val="1"/>
              </c:numCache>
            </c:numRef>
          </c:cat>
          <c:val>
            <c:numRef>
              <c:f>Sheet1!$C$2</c:f>
              <c:numCache>
                <c:formatCode>General</c:formatCode>
                <c:ptCount val="1"/>
                <c:pt idx="0">
                  <c:v>2</c:v>
                </c:pt>
              </c:numCache>
            </c:numRef>
          </c:val>
        </c:ser>
        <c:ser>
          <c:idx val="2"/>
          <c:order val="2"/>
          <c:tx>
            <c:strRef>
              <c:f>Sheet1!$D$1</c:f>
              <c:strCache>
                <c:ptCount val="1"/>
                <c:pt idx="0">
                  <c:v>დღესასწაულები</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numRef>
              <c:f>Sheet1!$A$2</c:f>
              <c:numCache>
                <c:formatCode>General</c:formatCode>
                <c:ptCount val="1"/>
              </c:numCache>
            </c:numRef>
          </c:cat>
          <c:val>
            <c:numRef>
              <c:f>Sheet1!$D$2</c:f>
              <c:numCache>
                <c:formatCode>General</c:formatCode>
                <c:ptCount val="1"/>
                <c:pt idx="0">
                  <c:v>7</c:v>
                </c:pt>
              </c:numCache>
            </c:numRef>
          </c:val>
        </c:ser>
        <c:ser>
          <c:idx val="3"/>
          <c:order val="3"/>
          <c:tx>
            <c:strRef>
              <c:f>Sheet1!$E$1</c:f>
              <c:strCache>
                <c:ptCount val="1"/>
                <c:pt idx="0">
                  <c:v>გმირები</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numRef>
              <c:f>Sheet1!$A$2</c:f>
              <c:numCache>
                <c:formatCode>General</c:formatCode>
                <c:ptCount val="1"/>
              </c:numCache>
            </c:numRef>
          </c:cat>
          <c:val>
            <c:numRef>
              <c:f>Sheet1!$E$2</c:f>
              <c:numCache>
                <c:formatCode>General</c:formatCode>
                <c:ptCount val="1"/>
                <c:pt idx="0">
                  <c:v>2</c:v>
                </c:pt>
              </c:numCache>
            </c:numRef>
          </c:val>
        </c:ser>
        <c:ser>
          <c:idx val="4"/>
          <c:order val="4"/>
          <c:tx>
            <c:strRef>
              <c:f>Sheet1!$F$1</c:f>
              <c:strCache>
                <c:ptCount val="1"/>
                <c:pt idx="0">
                  <c:v>განსხვავება</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numRef>
              <c:f>Sheet1!$A$2</c:f>
              <c:numCache>
                <c:formatCode>General</c:formatCode>
                <c:ptCount val="1"/>
              </c:numCache>
            </c:numRef>
          </c:cat>
          <c:val>
            <c:numRef>
              <c:f>Sheet1!$F$2</c:f>
              <c:numCache>
                <c:formatCode>General</c:formatCode>
                <c:ptCount val="1"/>
                <c:pt idx="0">
                  <c:v>4</c:v>
                </c:pt>
              </c:numCache>
            </c:numRef>
          </c:val>
        </c:ser>
        <c:gapWidth val="100"/>
        <c:overlap val="-24"/>
        <c:axId val="85595264"/>
        <c:axId val="85596800"/>
      </c:barChart>
      <c:catAx>
        <c:axId val="85595264"/>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596800"/>
        <c:crosses val="autoZero"/>
        <c:auto val="1"/>
        <c:lblAlgn val="ctr"/>
        <c:lblOffset val="100"/>
      </c:catAx>
      <c:valAx>
        <c:axId val="8559680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59526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6"/>
  <c:chart>
    <c:autoTitleDeleted val="1"/>
    <c:view3D>
      <c:rAngAx val="1"/>
    </c:view3D>
    <c:plotArea>
      <c:layout>
        <c:manualLayout>
          <c:layoutTarget val="inner"/>
          <c:xMode val="edge"/>
          <c:yMode val="edge"/>
          <c:x val="0.11020227091178827"/>
          <c:y val="0.39574620032961028"/>
          <c:w val="0.75936294647951652"/>
          <c:h val="0.37252578892754717"/>
        </c:manualLayout>
      </c:layout>
      <c:bar3DChart>
        <c:barDir val="col"/>
        <c:grouping val="clustered"/>
        <c:ser>
          <c:idx val="0"/>
          <c:order val="0"/>
          <c:tx>
            <c:strRef>
              <c:f>Лист1!$B$1</c:f>
              <c:strCache>
                <c:ptCount val="1"/>
                <c:pt idx="0">
                  <c:v>Столбец1</c:v>
                </c:pt>
              </c:strCache>
            </c:strRef>
          </c:tx>
          <c:cat>
            <c:strRef>
              <c:f>Лист1!$A$2:$A$4</c:f>
              <c:strCache>
                <c:ptCount val="3"/>
                <c:pt idx="0">
                  <c:v>კი</c:v>
                </c:pt>
                <c:pt idx="1">
                  <c:v>არა</c:v>
                </c:pt>
                <c:pt idx="2">
                  <c:v>მიჭირს პასუხის გაცემა </c:v>
                </c:pt>
              </c:strCache>
            </c:strRef>
          </c:cat>
          <c:val>
            <c:numRef>
              <c:f>Лист1!$B$2:$B$4</c:f>
              <c:numCache>
                <c:formatCode>General</c:formatCode>
                <c:ptCount val="3"/>
                <c:pt idx="0">
                  <c:v>11</c:v>
                </c:pt>
                <c:pt idx="1">
                  <c:v>1</c:v>
                </c:pt>
                <c:pt idx="2">
                  <c:v>3</c:v>
                </c:pt>
              </c:numCache>
            </c:numRef>
          </c:val>
        </c:ser>
        <c:shape val="cone"/>
        <c:axId val="86875136"/>
        <c:axId val="86885120"/>
        <c:axId val="0"/>
      </c:bar3DChart>
      <c:catAx>
        <c:axId val="86875136"/>
        <c:scaling>
          <c:orientation val="minMax"/>
        </c:scaling>
        <c:axPos val="b"/>
        <c:tickLblPos val="nextTo"/>
        <c:crossAx val="86885120"/>
        <c:crosses val="autoZero"/>
        <c:auto val="1"/>
        <c:lblAlgn val="ctr"/>
        <c:lblOffset val="100"/>
      </c:catAx>
      <c:valAx>
        <c:axId val="86885120"/>
        <c:scaling>
          <c:orientation val="minMax"/>
        </c:scaling>
        <c:axPos val="l"/>
        <c:majorGridlines/>
        <c:numFmt formatCode="General" sourceLinked="1"/>
        <c:tickLblPos val="nextTo"/>
        <c:crossAx val="86875136"/>
        <c:crosses val="autoZero"/>
        <c:crossBetween val="between"/>
      </c:valAx>
      <c:spPr>
        <a:noFill/>
        <a:ln w="25400">
          <a:noFill/>
        </a:ln>
      </c:spPr>
    </c:plotArea>
    <c:plotVisOnly val="1"/>
  </c:chart>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0.12046862857226646"/>
          <c:y val="0.36094843074193189"/>
          <c:w val="0.86463379228434478"/>
          <c:h val="0.53221278326124666"/>
        </c:manualLayout>
      </c:layout>
      <c:bar3DChart>
        <c:barDir val="col"/>
        <c:grouping val="stacked"/>
        <c:ser>
          <c:idx val="0"/>
          <c:order val="0"/>
          <c:tx>
            <c:strRef>
              <c:f>Лист1!$B$1</c:f>
              <c:strCache>
                <c:ptCount val="1"/>
                <c:pt idx="0">
                  <c:v>Столбец1</c:v>
                </c:pt>
              </c:strCache>
            </c:strRef>
          </c:tx>
          <c:cat>
            <c:strRef>
              <c:f>Лист1!$A$2:$A$3</c:f>
              <c:strCache>
                <c:ptCount val="2"/>
                <c:pt idx="0">
                  <c:v>კი</c:v>
                </c:pt>
                <c:pt idx="1">
                  <c:v>არა</c:v>
                </c:pt>
              </c:strCache>
            </c:strRef>
          </c:cat>
          <c:val>
            <c:numRef>
              <c:f>Лист1!$B$2:$B$3</c:f>
              <c:numCache>
                <c:formatCode>General</c:formatCode>
                <c:ptCount val="2"/>
                <c:pt idx="0">
                  <c:v>9</c:v>
                </c:pt>
                <c:pt idx="1">
                  <c:v>6</c:v>
                </c:pt>
              </c:numCache>
            </c:numRef>
          </c:val>
        </c:ser>
        <c:shape val="box"/>
        <c:axId val="87522304"/>
        <c:axId val="87540480"/>
        <c:axId val="0"/>
      </c:bar3DChart>
      <c:catAx>
        <c:axId val="87522304"/>
        <c:scaling>
          <c:orientation val="minMax"/>
        </c:scaling>
        <c:axPos val="b"/>
        <c:tickLblPos val="nextTo"/>
        <c:crossAx val="87540480"/>
        <c:crosses val="autoZero"/>
        <c:auto val="1"/>
        <c:lblAlgn val="ctr"/>
        <c:lblOffset val="100"/>
      </c:catAx>
      <c:valAx>
        <c:axId val="87540480"/>
        <c:scaling>
          <c:orientation val="minMax"/>
        </c:scaling>
        <c:axPos val="l"/>
        <c:majorGridlines/>
        <c:numFmt formatCode="General" sourceLinked="1"/>
        <c:tickLblPos val="nextTo"/>
        <c:crossAx val="87522304"/>
        <c:crosses val="autoZero"/>
        <c:crossBetween val="between"/>
      </c:valAx>
    </c:plotArea>
    <c:plotVisOnly val="1"/>
  </c:chart>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perspective val="30"/>
    </c:view3D>
    <c:plotArea>
      <c:layout>
        <c:manualLayout>
          <c:layoutTarget val="inner"/>
          <c:xMode val="edge"/>
          <c:yMode val="edge"/>
          <c:x val="6.9681160988897012E-2"/>
          <c:y val="0.28675402514984166"/>
          <c:w val="0.9230489487783099"/>
          <c:h val="0.50620206056332506"/>
        </c:manualLayout>
      </c:layout>
      <c:bar3DChart>
        <c:barDir val="col"/>
        <c:grouping val="standard"/>
        <c:ser>
          <c:idx val="0"/>
          <c:order val="0"/>
          <c:tx>
            <c:strRef>
              <c:f>Лист1!$B$1</c:f>
              <c:strCache>
                <c:ptCount val="1"/>
                <c:pt idx="0">
                  <c:v>გაიზრდება მოტივაცია მოსწავლეებში</c:v>
                </c:pt>
              </c:strCache>
            </c:strRef>
          </c:tx>
          <c:cat>
            <c:strRef>
              <c:f>Лист1!$A$2:$A$4</c:f>
              <c:strCache>
                <c:ptCount val="3"/>
                <c:pt idx="0">
                  <c:v>კი</c:v>
                </c:pt>
                <c:pt idx="1">
                  <c:v>არა</c:v>
                </c:pt>
                <c:pt idx="2">
                  <c:v>მიჭირს პასუხის გაცემა</c:v>
                </c:pt>
              </c:strCache>
            </c:strRef>
          </c:cat>
          <c:val>
            <c:numRef>
              <c:f>Лист1!$B$2:$B$4</c:f>
              <c:numCache>
                <c:formatCode>General</c:formatCode>
                <c:ptCount val="3"/>
                <c:pt idx="0">
                  <c:v>10</c:v>
                </c:pt>
                <c:pt idx="1">
                  <c:v>2</c:v>
                </c:pt>
                <c:pt idx="2">
                  <c:v>3</c:v>
                </c:pt>
              </c:numCache>
            </c:numRef>
          </c:val>
        </c:ser>
        <c:shape val="cone"/>
        <c:axId val="87441792"/>
        <c:axId val="87443328"/>
        <c:axId val="86856128"/>
      </c:bar3DChart>
      <c:catAx>
        <c:axId val="87441792"/>
        <c:scaling>
          <c:orientation val="minMax"/>
        </c:scaling>
        <c:axPos val="b"/>
        <c:tickLblPos val="nextTo"/>
        <c:crossAx val="87443328"/>
        <c:crosses val="autoZero"/>
        <c:auto val="1"/>
        <c:lblAlgn val="ctr"/>
        <c:lblOffset val="100"/>
      </c:catAx>
      <c:valAx>
        <c:axId val="87443328"/>
        <c:scaling>
          <c:orientation val="minMax"/>
        </c:scaling>
        <c:axPos val="l"/>
        <c:majorGridlines/>
        <c:numFmt formatCode="General" sourceLinked="1"/>
        <c:tickLblPos val="nextTo"/>
        <c:crossAx val="87441792"/>
        <c:crosses val="autoZero"/>
        <c:crossBetween val="between"/>
      </c:valAx>
      <c:serAx>
        <c:axId val="86856128"/>
        <c:scaling>
          <c:orientation val="minMax"/>
        </c:scaling>
        <c:delete val="1"/>
        <c:axPos val="b"/>
        <c:tickLblPos val="nextTo"/>
        <c:crossAx val="87443328"/>
        <c:crosses val="autoZero"/>
      </c:serAx>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  </c:v>
                </c:pt>
              </c:strCache>
            </c:strRef>
          </c:tx>
          <c:dPt>
            <c:idx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dPt>
          <c:dPt>
            <c:idx val="1"/>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dPt>
          <c:dLbls>
            <c:dLbl>
              <c:idx val="0"/>
              <c:layout/>
              <c:dLblPos val="ctr"/>
              <c:showPercent val="1"/>
              <c:extLst>
                <c:ext xmlns:c15="http://schemas.microsoft.com/office/drawing/2012/chart" uri="{CE6537A1-D6FC-4f65-9D91-7224C49458BB}"/>
              </c:extLst>
            </c:dLbl>
            <c:dLbl>
              <c:idx val="1"/>
              <c:layout/>
              <c:dLblPos val="ctr"/>
              <c:showPercent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ctr"/>
            <c:showVal val="1"/>
            <c:showPercent val="1"/>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Sheet1!$A$2:$A$3</c:f>
              <c:strCache>
                <c:ptCount val="2"/>
                <c:pt idx="0">
                  <c:v>დიახ</c:v>
                </c:pt>
                <c:pt idx="1">
                  <c:v>არა</c:v>
                </c:pt>
              </c:strCache>
            </c:strRef>
          </c:cat>
          <c:val>
            <c:numRef>
              <c:f>Sheet1!$B$2:$B$3</c:f>
              <c:numCache>
                <c:formatCode>General</c:formatCode>
                <c:ptCount val="2"/>
                <c:pt idx="0">
                  <c:v>24</c:v>
                </c:pt>
                <c:pt idx="1">
                  <c:v>0</c:v>
                </c:pt>
              </c:numCache>
            </c:numRef>
          </c:val>
        </c:ser>
        <c:dLbls>
          <c:showPercent val="1"/>
        </c:dLbls>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zero"/>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  </c:v>
                </c:pt>
              </c:strCache>
            </c:strRef>
          </c:tx>
          <c:dPt>
            <c:idx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dPt>
          <c:dPt>
            <c:idx val="1"/>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dPt>
          <c:dLbls>
            <c:dLbl>
              <c:idx val="0"/>
              <c:layout/>
              <c:dLblPos val="ctr"/>
              <c:showPercent val="1"/>
              <c:extLst>
                <c:ext xmlns:c15="http://schemas.microsoft.com/office/drawing/2012/chart" uri="{CE6537A1-D6FC-4f65-9D91-7224C49458BB}"/>
              </c:extLst>
            </c:dLbl>
            <c:dLbl>
              <c:idx val="1"/>
              <c:layout/>
              <c:dLblPos val="ctr"/>
              <c:showPercent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ctr"/>
            <c:showVal val="1"/>
            <c:showPercent val="1"/>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Sheet1!$A$2:$A$3</c:f>
              <c:strCache>
                <c:ptCount val="2"/>
                <c:pt idx="0">
                  <c:v>დიახ</c:v>
                </c:pt>
                <c:pt idx="1">
                  <c:v>არა</c:v>
                </c:pt>
              </c:strCache>
            </c:strRef>
          </c:cat>
          <c:val>
            <c:numRef>
              <c:f>Sheet1!$B$2:$B$3</c:f>
              <c:numCache>
                <c:formatCode>General</c:formatCode>
                <c:ptCount val="2"/>
                <c:pt idx="0">
                  <c:v>24</c:v>
                </c:pt>
                <c:pt idx="1">
                  <c:v>0</c:v>
                </c:pt>
              </c:numCache>
            </c:numRef>
          </c:val>
        </c:ser>
        <c:dLbls>
          <c:showPercent val="1"/>
        </c:dLbls>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zero"/>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Column1</c:v>
                </c:pt>
              </c:strCache>
            </c:strRef>
          </c:tx>
          <c:dPt>
            <c:idx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spPr>
              <a:solidFill>
                <a:schemeClr val="accent4"/>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Google slides</c:v>
                </c:pt>
                <c:pt idx="1">
                  <c:v>Pollev</c:v>
                </c:pt>
                <c:pt idx="2">
                  <c:v>Kahoot.it</c:v>
                </c:pt>
                <c:pt idx="3">
                  <c:v>Google maps</c:v>
                </c:pt>
              </c:strCache>
            </c:strRef>
          </c:cat>
          <c:val>
            <c:numRef>
              <c:f>Sheet1!$B$2:$B$5</c:f>
              <c:numCache>
                <c:formatCode>General</c:formatCode>
                <c:ptCount val="4"/>
                <c:pt idx="0">
                  <c:v>5</c:v>
                </c:pt>
                <c:pt idx="1">
                  <c:v>3</c:v>
                </c:pt>
                <c:pt idx="2">
                  <c:v>7</c:v>
                </c:pt>
                <c:pt idx="3">
                  <c:v>8</c:v>
                </c:pt>
              </c:numCache>
            </c:numRef>
          </c:val>
        </c:ser>
        <c:dLbls>
          <c:showPercent val="1"/>
        </c:dLbls>
        <c:firstSliceAng val="0"/>
      </c:pieChart>
      <c:spPr>
        <a:noFill/>
        <a:ln>
          <a:noFill/>
        </a:ln>
        <a:effectLst/>
      </c:spPr>
    </c:plotArea>
    <c:legend>
      <c:legendPos val="t"/>
      <c:layout>
        <c:manualLayout>
          <c:xMode val="edge"/>
          <c:yMode val="edge"/>
          <c:x val="9.4506256485381204E-2"/>
          <c:y val="0"/>
          <c:w val="0.7117626808276869"/>
          <c:h val="0.10181066733174191"/>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9162729658792668"/>
          <c:y val="0.17441860465116293"/>
          <c:w val="0.53846153846153844"/>
          <c:h val="0.65116279069767469"/>
        </c:manualLayout>
      </c:layout>
      <c:pieChart>
        <c:varyColors val="1"/>
        <c:ser>
          <c:idx val="0"/>
          <c:order val="0"/>
          <c:tx>
            <c:strRef>
              <c:f>Лист1!$B$1</c:f>
              <c:strCache>
                <c:ptCount val="1"/>
                <c:pt idx="0">
                  <c:v>Продажи</c:v>
                </c:pt>
              </c:strCache>
            </c:strRef>
          </c:tx>
          <c:explosion val="44"/>
          <c:cat>
            <c:strRef>
              <c:f>Лист1!$A$2:$A$3</c:f>
              <c:strCache>
                <c:ptCount val="2"/>
                <c:pt idx="0">
                  <c:v>არა</c:v>
                </c:pt>
                <c:pt idx="1">
                  <c:v>კი</c:v>
                </c:pt>
              </c:strCache>
            </c:strRef>
          </c:cat>
          <c:val>
            <c:numRef>
              <c:f>Лист1!$B$2:$B$3</c:f>
              <c:numCache>
                <c:formatCode>General</c:formatCode>
                <c:ptCount val="2"/>
                <c:pt idx="0">
                  <c:v>0</c:v>
                </c:pt>
                <c:pt idx="1">
                  <c:v>3.2</c:v>
                </c:pt>
              </c:numCache>
            </c:numRef>
          </c:val>
        </c:ser>
        <c:firstSliceAng val="0"/>
      </c:pieChart>
    </c:plotArea>
    <c:legend>
      <c:legendPos val="r"/>
      <c:layout/>
    </c:legend>
    <c:plotVisOnly val="1"/>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4077454603888795"/>
          <c:y val="0.32432432432432468"/>
          <c:w val="0.47278911564625858"/>
          <c:h val="0.6261261261261265"/>
        </c:manualLayout>
      </c:layout>
      <c:pieChart>
        <c:varyColors val="1"/>
        <c:ser>
          <c:idx val="0"/>
          <c:order val="0"/>
          <c:tx>
            <c:strRef>
              <c:f>Лист1!$B$1</c:f>
              <c:strCache>
                <c:ptCount val="1"/>
                <c:pt idx="0">
                  <c:v>Продажи</c:v>
                </c:pt>
              </c:strCache>
            </c:strRef>
          </c:tx>
          <c:explosion val="1"/>
          <c:cat>
            <c:strRef>
              <c:f>Лист1!$A$2:$A$3</c:f>
              <c:strCache>
                <c:ptCount val="2"/>
                <c:pt idx="0">
                  <c:v>კი</c:v>
                </c:pt>
                <c:pt idx="1">
                  <c:v>არა</c:v>
                </c:pt>
              </c:strCache>
            </c:strRef>
          </c:cat>
          <c:val>
            <c:numRef>
              <c:f>Лист1!$B$2:$B$3</c:f>
              <c:numCache>
                <c:formatCode>General</c:formatCode>
                <c:ptCount val="2"/>
                <c:pt idx="0">
                  <c:v>3</c:v>
                </c:pt>
                <c:pt idx="1">
                  <c:v>0</c:v>
                </c:pt>
              </c:numCache>
            </c:numRef>
          </c:val>
        </c:ser>
        <c:firstSliceAng val="0"/>
      </c:pieChart>
    </c:plotArea>
    <c:legend>
      <c:legendPos val="r"/>
      <c:layout/>
    </c:legend>
    <c:plotVisOnly val="1"/>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Лист1!$B$1</c:f>
              <c:strCache>
                <c:ptCount val="1"/>
                <c:pt idx="0">
                  <c:v>Продажи</c:v>
                </c:pt>
              </c:strCache>
            </c:strRef>
          </c:tx>
          <c:explosion val="25"/>
          <c:cat>
            <c:strRef>
              <c:f>Лист1!$A$2:$A$4</c:f>
              <c:strCache>
                <c:ptCount val="3"/>
                <c:pt idx="0">
                  <c:v>დრო</c:v>
                </c:pt>
                <c:pt idx="1">
                  <c:v>ენის ბარიერი</c:v>
                </c:pt>
                <c:pt idx="2">
                  <c:v>საფეხურთან შესაბამისობა</c:v>
                </c:pt>
              </c:strCache>
            </c:strRef>
          </c:cat>
          <c:val>
            <c:numRef>
              <c:f>Лист1!$B$2:$B$4</c:f>
              <c:numCache>
                <c:formatCode>General</c:formatCode>
                <c:ptCount val="3"/>
                <c:pt idx="0">
                  <c:v>3</c:v>
                </c:pt>
                <c:pt idx="1">
                  <c:v>1</c:v>
                </c:pt>
                <c:pt idx="2">
                  <c:v>3</c:v>
                </c:pt>
              </c:numCache>
            </c:numRef>
          </c:val>
        </c:ser>
        <c:firstSliceAng val="0"/>
      </c:pieChart>
    </c:plotArea>
    <c:legend>
      <c:legendPos val="r"/>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5"/>
  <c:chart>
    <c:autoTitleDeleted val="1"/>
    <c:plotArea>
      <c:layout/>
      <c:barChart>
        <c:barDir val="col"/>
        <c:grouping val="clustered"/>
        <c:ser>
          <c:idx val="0"/>
          <c:order val="0"/>
          <c:tx>
            <c:strRef>
              <c:f>Лист1!$B$1</c:f>
              <c:strCache>
                <c:ptCount val="1"/>
                <c:pt idx="0">
                  <c:v>Ряд 1</c:v>
                </c:pt>
              </c:strCache>
            </c:strRef>
          </c:tx>
          <c:cat>
            <c:strRef>
              <c:f>Лист1!$A$2:$A$4</c:f>
              <c:strCache>
                <c:ptCount val="3"/>
                <c:pt idx="0">
                  <c:v>იშვიათად</c:v>
                </c:pt>
                <c:pt idx="1">
                  <c:v>არსოდეს</c:v>
                </c:pt>
                <c:pt idx="2">
                  <c:v>ხშირად</c:v>
                </c:pt>
              </c:strCache>
            </c:strRef>
          </c:cat>
          <c:val>
            <c:numRef>
              <c:f>Лист1!$B$2:$B$4</c:f>
              <c:numCache>
                <c:formatCode>General</c:formatCode>
                <c:ptCount val="3"/>
                <c:pt idx="0">
                  <c:v>8</c:v>
                </c:pt>
                <c:pt idx="1">
                  <c:v>2</c:v>
                </c:pt>
                <c:pt idx="2">
                  <c:v>5</c:v>
                </c:pt>
              </c:numCache>
            </c:numRef>
          </c:val>
        </c:ser>
        <c:axId val="78862208"/>
        <c:axId val="78863744"/>
      </c:barChart>
      <c:catAx>
        <c:axId val="78862208"/>
        <c:scaling>
          <c:orientation val="minMax"/>
        </c:scaling>
        <c:axPos val="b"/>
        <c:tickLblPos val="nextTo"/>
        <c:crossAx val="78863744"/>
        <c:crosses val="autoZero"/>
        <c:auto val="1"/>
        <c:lblAlgn val="ctr"/>
        <c:lblOffset val="100"/>
      </c:catAx>
      <c:valAx>
        <c:axId val="78863744"/>
        <c:scaling>
          <c:orientation val="minMax"/>
        </c:scaling>
        <c:axPos val="l"/>
        <c:majorGridlines/>
        <c:numFmt formatCode="General" sourceLinked="1"/>
        <c:tickLblPos val="nextTo"/>
        <c:crossAx val="78862208"/>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Лист1!$B$1</c:f>
              <c:strCache>
                <c:ptCount val="1"/>
                <c:pt idx="0">
                  <c:v>Ряд 1</c:v>
                </c:pt>
              </c:strCache>
            </c:strRef>
          </c:tx>
          <c:cat>
            <c:strRef>
              <c:f>Лист1!$A$2:$A$7</c:f>
              <c:strCache>
                <c:ptCount val="6"/>
                <c:pt idx="0">
                  <c:v>დროის ფაქტორი</c:v>
                </c:pt>
                <c:pt idx="1">
                  <c:v>შესაბამისი რესურსი </c:v>
                </c:pt>
                <c:pt idx="2">
                  <c:v>ურთიერთკავშირი საგნებს შორის</c:v>
                </c:pt>
                <c:pt idx="3">
                  <c:v>არასაკმარისი ცოდნა</c:v>
                </c:pt>
                <c:pt idx="4">
                  <c:v>სამუშაოს მოცულობა</c:v>
                </c:pt>
                <c:pt idx="5">
                  <c:v>ესგ შესაბამისობა</c:v>
                </c:pt>
              </c:strCache>
            </c:strRef>
          </c:cat>
          <c:val>
            <c:numRef>
              <c:f>Лист1!$B$2:$B$7</c:f>
              <c:numCache>
                <c:formatCode>General</c:formatCode>
                <c:ptCount val="6"/>
                <c:pt idx="0">
                  <c:v>6</c:v>
                </c:pt>
                <c:pt idx="1">
                  <c:v>3</c:v>
                </c:pt>
                <c:pt idx="2">
                  <c:v>2</c:v>
                </c:pt>
                <c:pt idx="3">
                  <c:v>1</c:v>
                </c:pt>
                <c:pt idx="4">
                  <c:v>2</c:v>
                </c:pt>
                <c:pt idx="5">
                  <c:v>2</c:v>
                </c:pt>
              </c:numCache>
            </c:numRef>
          </c:val>
        </c:ser>
        <c:axId val="86853888"/>
        <c:axId val="86859776"/>
      </c:barChart>
      <c:catAx>
        <c:axId val="86853888"/>
        <c:scaling>
          <c:orientation val="minMax"/>
        </c:scaling>
        <c:axPos val="b"/>
        <c:tickLblPos val="nextTo"/>
        <c:crossAx val="86859776"/>
        <c:crosses val="autoZero"/>
        <c:auto val="1"/>
        <c:lblAlgn val="ctr"/>
        <c:lblOffset val="100"/>
      </c:catAx>
      <c:valAx>
        <c:axId val="86859776"/>
        <c:scaling>
          <c:orientation val="minMax"/>
        </c:scaling>
        <c:axPos val="l"/>
        <c:majorGridlines/>
        <c:numFmt formatCode="General" sourceLinked="1"/>
        <c:tickLblPos val="nextTo"/>
        <c:crossAx val="86853888"/>
        <c:crosses val="autoZero"/>
        <c:crossBetween val="between"/>
      </c:valAx>
    </c:plotArea>
    <c:plotVisOnly val="1"/>
  </c:chart>
  <c:externalData r:id="rId1"/>
</c:chartSpace>
</file>

<file path=ppt/drawings/_rels/drawing1.xml.rels><?xml version="1.0" encoding="UTF-8" standalone="yes"?>
<Relationships xmlns="http://schemas.openxmlformats.org/package/2006/relationships"><Relationship Id="rId1" Type="http://schemas.openxmlformats.org/officeDocument/2006/relationships/image" Target="../media/image4.emf"/></Relationships>
</file>

<file path=ppt/drawings/_rels/drawing2.xml.rels><?xml version="1.0" encoding="UTF-8" standalone="yes"?>
<Relationships xmlns="http://schemas.openxmlformats.org/package/2006/relationships"><Relationship Id="rId1" Type="http://schemas.openxmlformats.org/officeDocument/2006/relationships/image" Target="../media/image5.emf"/></Relationships>
</file>

<file path=ppt/drawings/_rels/drawing3.xml.rels><?xml version="1.0" encoding="UTF-8" standalone="yes"?>
<Relationships xmlns="http://schemas.openxmlformats.org/package/2006/relationships"><Relationship Id="rId1" Type="http://schemas.openxmlformats.org/officeDocument/2006/relationships/image" Target="../media/image6.emf"/></Relationships>
</file>

<file path=ppt/drawings/_rels/drawing4.xml.rels><?xml version="1.0" encoding="UTF-8" standalone="yes"?>
<Relationships xmlns="http://schemas.openxmlformats.org/package/2006/relationships"><Relationship Id="rId1" Type="http://schemas.openxmlformats.org/officeDocument/2006/relationships/image" Target="../media/image7.emf"/></Relationships>
</file>

<file path=ppt/drawings/_rels/drawing5.x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0.15625</cdr:x>
      <cdr:y>0.02632</cdr:y>
    </cdr:from>
    <cdr:to>
      <cdr:x>0.625</cdr:x>
      <cdr:y>0.21053</cdr:y>
    </cdr:to>
    <cdr:sp macro="" textlink="">
      <cdr:nvSpPr>
        <cdr:cNvPr id="2" name="TextBox 1"/>
        <cdr:cNvSpPr txBox="1"/>
      </cdr:nvSpPr>
      <cdr:spPr>
        <a:xfrm xmlns:a="http://schemas.openxmlformats.org/drawingml/2006/main">
          <a:off x="381000" y="76200"/>
          <a:ext cx="1143000" cy="533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0.05769</cdr:x>
      <cdr:y>0.02632</cdr:y>
    </cdr:from>
    <cdr:to>
      <cdr:x>0.92308</cdr:x>
      <cdr:y>0.21053</cdr:y>
    </cdr:to>
    <cdr:sp macro="" textlink="">
      <cdr:nvSpPr>
        <cdr:cNvPr id="3" name="TextBox 2"/>
        <cdr:cNvSpPr txBox="1"/>
      </cdr:nvSpPr>
      <cdr:spPr>
        <a:xfrm xmlns:a="http://schemas.openxmlformats.org/drawingml/2006/main">
          <a:off x="228600" y="86226"/>
          <a:ext cx="3428999" cy="60358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cdr:y>
    </cdr:from>
    <cdr:to>
      <cdr:x>1</cdr:x>
      <cdr:y>0.25581</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3962400" cy="838200"/>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0.20408</cdr:x>
      <cdr:y>0.13514</cdr:y>
    </cdr:from>
    <cdr:to>
      <cdr:x>0.85714</cdr:x>
      <cdr:y>0.32432</cdr:y>
    </cdr:to>
    <cdr:sp macro="" textlink="">
      <cdr:nvSpPr>
        <cdr:cNvPr id="2" name="TextBox 1"/>
        <cdr:cNvSpPr txBox="1"/>
      </cdr:nvSpPr>
      <cdr:spPr>
        <a:xfrm xmlns:a="http://schemas.openxmlformats.org/drawingml/2006/main">
          <a:off x="762000" y="381000"/>
          <a:ext cx="2438400" cy="533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cdr:y>
    </cdr:from>
    <cdr:to>
      <cdr:x>1</cdr:x>
      <cdr:y>0.21585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5944577" cy="608572"/>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0.06522</cdr:x>
      <cdr:y>0.13953</cdr:y>
    </cdr:from>
    <cdr:to>
      <cdr:x>0.84783</cdr:x>
      <cdr:y>0.30233</cdr:y>
    </cdr:to>
    <cdr:sp macro="" textlink="">
      <cdr:nvSpPr>
        <cdr:cNvPr id="2" name="TextBox 1"/>
        <cdr:cNvSpPr txBox="1"/>
      </cdr:nvSpPr>
      <cdr:spPr>
        <a:xfrm xmlns:a="http://schemas.openxmlformats.org/drawingml/2006/main">
          <a:off x="228600" y="457200"/>
          <a:ext cx="2743200" cy="533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cdr:y>
    </cdr:from>
    <cdr:to>
      <cdr:x>1</cdr:x>
      <cdr:y>0.21053</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3505200" cy="609600"/>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1</cdr:x>
      <cdr:y>0.20282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3409950" cy="685800"/>
        </a:xfrm>
        <a:prstGeom xmlns:a="http://schemas.openxmlformats.org/drawingml/2006/main" prst="rect">
          <a:avLst/>
        </a:prstGeom>
      </cdr:spPr>
    </cdr:pic>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1</cdr:x>
      <cdr:y>0.13922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5944577" cy="355382"/>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4803345"/>
            <a:ext cx="8246070" cy="1068935"/>
          </a:xfrm>
          <a:effectLst/>
        </p:spPr>
        <p:txBody>
          <a:bodyPr>
            <a:normAutofit/>
          </a:bodyPr>
          <a:lstStyle>
            <a:lvl1pPr algn="l">
              <a:defRPr sz="3600">
                <a:solidFill>
                  <a:schemeClr val="accent6">
                    <a:lumMod val="50000"/>
                  </a:schemeClr>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5872280"/>
            <a:ext cx="8246070" cy="610820"/>
          </a:xfrm>
        </p:spPr>
        <p:txBody>
          <a:bodyPr>
            <a:noAutofit/>
          </a:bodyPr>
          <a:lstStyle>
            <a:lvl1pPr marL="0" indent="0" algn="l">
              <a:buNone/>
              <a:defRPr sz="2700">
                <a:solidFill>
                  <a:srgbClr val="582A0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229600" cy="610820"/>
          </a:xfrm>
        </p:spPr>
        <p:txBody>
          <a:bodyPr>
            <a:normAutofit/>
          </a:bodyPr>
          <a:lstStyle>
            <a:lvl1pPr algn="l">
              <a:defRPr sz="3600">
                <a:solidFill>
                  <a:srgbClr val="582A0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4886559"/>
          </a:xfrm>
        </p:spPr>
        <p:txBody>
          <a:bodyPr/>
          <a:lstStyle>
            <a:lvl1pPr>
              <a:defRPr sz="2800">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28719" y="527605"/>
            <a:ext cx="6566314" cy="763525"/>
          </a:xfrm>
        </p:spPr>
        <p:txBody>
          <a:bodyPr>
            <a:normAutofit/>
          </a:bodyPr>
          <a:lstStyle>
            <a:lvl1pPr algn="l">
              <a:defRPr sz="3600">
                <a:solidFill>
                  <a:srgbClr val="582A0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739540" y="1443835"/>
            <a:ext cx="5955494" cy="4275740"/>
          </a:xfrm>
        </p:spPr>
        <p:txBody>
          <a:bodyPr/>
          <a:lstStyle>
            <a:lvl1pPr>
              <a:defRPr sz="2800">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229600" cy="532180"/>
          </a:xfrm>
        </p:spPr>
        <p:txBody>
          <a:bodyPr>
            <a:normAutofit/>
          </a:bodyPr>
          <a:lstStyle>
            <a:lvl1pPr algn="l">
              <a:defRPr sz="3600">
                <a:solidFill>
                  <a:srgbClr val="582A0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77497"/>
            <a:ext cx="4040188" cy="639762"/>
          </a:xfrm>
        </p:spPr>
        <p:txBody>
          <a:bodyPr anchor="b"/>
          <a:lstStyle>
            <a:lvl1pPr marL="0" indent="0">
              <a:buNone/>
              <a:defRPr sz="2400" b="1">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07360"/>
            <a:ext cx="4040188" cy="3035058"/>
          </a:xfrm>
        </p:spPr>
        <p:txBody>
          <a:bodyPr/>
          <a:lstStyle>
            <a:lvl1pPr>
              <a:defRPr sz="2400">
                <a:solidFill>
                  <a:schemeClr val="accent6">
                    <a:lumMod val="50000"/>
                  </a:schemeClr>
                </a:solidFill>
              </a:defRPr>
            </a:lvl1pPr>
            <a:lvl2pPr>
              <a:defRPr sz="2000">
                <a:solidFill>
                  <a:schemeClr val="accent6">
                    <a:lumMod val="50000"/>
                  </a:schemeClr>
                </a:solidFill>
              </a:defRPr>
            </a:lvl2pPr>
            <a:lvl3pPr>
              <a:defRPr sz="1800">
                <a:solidFill>
                  <a:schemeClr val="accent6">
                    <a:lumMod val="50000"/>
                  </a:schemeClr>
                </a:solidFill>
              </a:defRPr>
            </a:lvl3pPr>
            <a:lvl4pPr>
              <a:defRPr sz="1600">
                <a:solidFill>
                  <a:schemeClr val="accent6">
                    <a:lumMod val="50000"/>
                  </a:schemeClr>
                </a:solidFill>
              </a:defRPr>
            </a:lvl4pPr>
            <a:lvl5pPr>
              <a:defRPr sz="1600">
                <a:solidFill>
                  <a:schemeClr val="accent6">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accent6">
                    <a:lumMod val="50000"/>
                  </a:schemeClr>
                </a:solidFill>
              </a:defRPr>
            </a:lvl1pPr>
            <a:lvl2pPr>
              <a:defRPr sz="2000">
                <a:solidFill>
                  <a:schemeClr val="accent6">
                    <a:lumMod val="50000"/>
                  </a:schemeClr>
                </a:solidFill>
              </a:defRPr>
            </a:lvl2pPr>
            <a:lvl3pPr>
              <a:defRPr sz="1800">
                <a:solidFill>
                  <a:schemeClr val="accent6">
                    <a:lumMod val="50000"/>
                  </a:schemeClr>
                </a:solidFill>
              </a:defRPr>
            </a:lvl3pPr>
            <a:lvl4pPr>
              <a:defRPr sz="1600">
                <a:solidFill>
                  <a:schemeClr val="accent6">
                    <a:lumMod val="50000"/>
                  </a:schemeClr>
                </a:solidFill>
              </a:defRPr>
            </a:lvl4pPr>
            <a:lvl5pPr>
              <a:defRPr sz="1600">
                <a:solidFill>
                  <a:schemeClr val="accent6">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pmc.edu.ge/di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181599"/>
            <a:ext cx="8305799" cy="1219201"/>
          </a:xfrm>
        </p:spPr>
        <p:txBody>
          <a:bodyPr>
            <a:normAutofit fontScale="90000"/>
          </a:bodyPr>
          <a:lstStyle/>
          <a:p>
            <a:r>
              <a:rPr lang="en-US" dirty="0" smtClean="0"/>
              <a:t/>
            </a:r>
            <a:br>
              <a:rPr lang="en-US" dirty="0" smtClean="0"/>
            </a:br>
            <a:r>
              <a:rPr lang="ka-GE" dirty="0" smtClean="0">
                <a:solidFill>
                  <a:schemeClr val="tx1"/>
                </a:solidFill>
              </a:rPr>
              <a:t>საგანთა ინტეგრაციის მნიშვნელობა</a:t>
            </a:r>
            <a:r>
              <a:rPr lang="en-US" dirty="0" smtClean="0">
                <a:solidFill>
                  <a:schemeClr val="tx1"/>
                </a:solidFill>
              </a:rPr>
              <a:t/>
            </a:r>
            <a:br>
              <a:rPr lang="en-US" dirty="0" smtClean="0">
                <a:solidFill>
                  <a:schemeClr val="tx1"/>
                </a:solidFill>
              </a:rPr>
            </a:br>
            <a:r>
              <a:rPr lang="en-US" dirty="0" err="1" smtClean="0">
                <a:solidFill>
                  <a:schemeClr val="tx1"/>
                </a:solidFill>
              </a:rPr>
              <a:t>მასწავლებ</a:t>
            </a:r>
            <a:r>
              <a:rPr lang="ka-GE" dirty="0" smtClean="0">
                <a:solidFill>
                  <a:schemeClr val="tx1"/>
                </a:solidFill>
              </a:rPr>
              <a:t>ლებ</a:t>
            </a:r>
            <a:r>
              <a:rPr lang="en-US" dirty="0" smtClean="0">
                <a:solidFill>
                  <a:schemeClr val="tx1"/>
                </a:solidFill>
              </a:rPr>
              <a:t>ი </a:t>
            </a:r>
            <a:r>
              <a:rPr lang="en-US" dirty="0" err="1" smtClean="0">
                <a:solidFill>
                  <a:schemeClr val="tx1"/>
                </a:solidFill>
              </a:rPr>
              <a:t>ერთი</a:t>
            </a:r>
            <a:r>
              <a:rPr lang="en-US" dirty="0" smtClean="0">
                <a:solidFill>
                  <a:schemeClr val="tx1"/>
                </a:solidFill>
              </a:rPr>
              <a:t> </a:t>
            </a:r>
            <a:r>
              <a:rPr lang="en-US" dirty="0" err="1" smtClean="0">
                <a:solidFill>
                  <a:schemeClr val="tx1"/>
                </a:solidFill>
              </a:rPr>
              <a:t>მიზნისთვის</a:t>
            </a:r>
            <a:r>
              <a:rPr lang="en-US" dirty="0" smtClean="0"/>
              <a:t/>
            </a:r>
            <a:br>
              <a:rPr lang="en-US" dirty="0" smtClean="0"/>
            </a:br>
            <a:endParaRPr lang="en-US" sz="3600" dirty="0"/>
          </a:p>
        </p:txBody>
      </p:sp>
      <p:sp>
        <p:nvSpPr>
          <p:cNvPr id="3" name="Subtitle 2"/>
          <p:cNvSpPr>
            <a:spLocks noGrp="1"/>
          </p:cNvSpPr>
          <p:nvPr>
            <p:ph type="subTitle" idx="1"/>
          </p:nvPr>
        </p:nvSpPr>
        <p:spPr>
          <a:xfrm>
            <a:off x="1" y="6248400"/>
            <a:ext cx="8695034" cy="609600"/>
          </a:xfrm>
        </p:spPr>
        <p:txBody>
          <a:bodyPr>
            <a:normAutofit fontScale="32500" lnSpcReduction="20000"/>
          </a:bodyPr>
          <a:lstStyle/>
          <a:p>
            <a:r>
              <a:rPr lang="ka-GE" sz="5600" dirty="0" smtClean="0"/>
              <a:t>ბათუმის #6 ფიზიკა მათემატიკის საჯარო სკოლის ინგლისური ენის პედაგოგი : </a:t>
            </a:r>
            <a:endParaRPr lang="en-US" sz="5600" dirty="0" smtClean="0"/>
          </a:p>
          <a:p>
            <a:r>
              <a:rPr lang="ka-GE" sz="5600" dirty="0" smtClean="0"/>
              <a:t>ნ. ვაშალომიძე</a:t>
            </a:r>
            <a:endParaRPr lang="en-US" sz="5600" dirty="0" smtClean="0"/>
          </a:p>
          <a:p>
            <a:endParaRPr lang="en-US" dirty="0"/>
          </a:p>
        </p:txBody>
      </p:sp>
      <p:sp>
        <p:nvSpPr>
          <p:cNvPr id="4097" name="Rectangle 1"/>
          <p:cNvSpPr>
            <a:spLocks noChangeArrowheads="1"/>
          </p:cNvSpPr>
          <p:nvPr/>
        </p:nvSpPr>
        <p:spPr bwMode="auto">
          <a:xfrm>
            <a:off x="0" y="0"/>
            <a:ext cx="91440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ka-GE" sz="4000" dirty="0" smtClean="0"/>
              <a:t>პრაქტიკის კვლევა</a:t>
            </a:r>
            <a:endParaRPr lang="en-US" sz="40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ka-GE"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
          <p:cNvGraphicFramePr>
            <a:graphicFrameLocks noGrp="1"/>
          </p:cNvGraphicFramePr>
          <p:nvPr>
            <p:ph idx="1"/>
          </p:nvPr>
        </p:nvGraphicFramePr>
        <p:xfrm>
          <a:off x="449263" y="533400"/>
          <a:ext cx="2903537" cy="60197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2"/>
          <p:cNvGraphicFramePr/>
          <p:nvPr/>
        </p:nvGraphicFramePr>
        <p:xfrm>
          <a:off x="3657600" y="609600"/>
          <a:ext cx="2824162" cy="2257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3"/>
          <p:cNvGraphicFramePr/>
          <p:nvPr/>
        </p:nvGraphicFramePr>
        <p:xfrm>
          <a:off x="6400800" y="2362200"/>
          <a:ext cx="2466975" cy="19907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4"/>
          <p:cNvGraphicFramePr/>
          <p:nvPr/>
        </p:nvGraphicFramePr>
        <p:xfrm>
          <a:off x="3733800" y="4343400"/>
          <a:ext cx="4095750" cy="210502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965" y="304800"/>
            <a:ext cx="8229600" cy="533400"/>
          </a:xfrm>
        </p:spPr>
        <p:txBody>
          <a:bodyPr>
            <a:normAutofit fontScale="90000"/>
          </a:bodyPr>
          <a:lstStyle/>
          <a:p>
            <a:r>
              <a:rPr lang="ka-GE" sz="2000" b="1" dirty="0" smtClean="0"/>
              <a:t>გამოიკითხა პროექტში ჩართული  3 პედაგოგი</a:t>
            </a:r>
            <a:r>
              <a:rPr lang="en-US" b="1" dirty="0" smtClean="0"/>
              <a:t/>
            </a:r>
            <a:br>
              <a:rPr lang="en-US" b="1" dirty="0" smtClean="0"/>
            </a:br>
            <a:endParaRPr lang="en-US" dirty="0"/>
          </a:p>
        </p:txBody>
      </p:sp>
      <p:graphicFrame>
        <p:nvGraphicFramePr>
          <p:cNvPr id="4" name="Содержимое 3"/>
          <p:cNvGraphicFramePr>
            <a:graphicFrameLocks noGrp="1"/>
          </p:cNvGraphicFramePr>
          <p:nvPr>
            <p:ph idx="1"/>
          </p:nvPr>
        </p:nvGraphicFramePr>
        <p:xfrm>
          <a:off x="228600" y="685800"/>
          <a:ext cx="3962400"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nvGraphicFramePr>
        <p:xfrm>
          <a:off x="228600" y="4267200"/>
          <a:ext cx="46482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5"/>
          <p:cNvGraphicFramePr/>
          <p:nvPr/>
        </p:nvGraphicFramePr>
        <p:xfrm>
          <a:off x="4648200" y="2133600"/>
          <a:ext cx="4114800" cy="3276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965" y="457200"/>
            <a:ext cx="8229600" cy="833930"/>
          </a:xfrm>
        </p:spPr>
        <p:txBody>
          <a:bodyPr>
            <a:normAutofit fontScale="90000"/>
          </a:bodyPr>
          <a:lstStyle/>
          <a:p>
            <a:r>
              <a:rPr lang="ka-GE" sz="2000" b="1" dirty="0" smtClean="0"/>
              <a:t>სკოლის მასწავლებლები (გმოიკითხა 15 მასწავლებელი მათ შორის  ისინო რომლებიც ღია კვირეულის ფარგლებში ესწრებოდა გაკვეთილებს</a:t>
            </a:r>
            <a:r>
              <a:rPr lang="ka-GE" b="1" dirty="0" smtClean="0"/>
              <a:t>)</a:t>
            </a:r>
            <a:r>
              <a:rPr lang="en-US" dirty="0" smtClean="0"/>
              <a:t/>
            </a:r>
            <a:br>
              <a:rPr lang="en-US" dirty="0" smtClean="0"/>
            </a:br>
            <a:endParaRPr lang="en-US" dirty="0"/>
          </a:p>
        </p:txBody>
      </p:sp>
      <p:graphicFrame>
        <p:nvGraphicFramePr>
          <p:cNvPr id="4" name="Содержимое 3"/>
          <p:cNvGraphicFramePr>
            <a:graphicFrameLocks noGrp="1"/>
          </p:cNvGraphicFramePr>
          <p:nvPr>
            <p:ph idx="1"/>
          </p:nvPr>
        </p:nvGraphicFramePr>
        <p:xfrm>
          <a:off x="228601" y="1066801"/>
          <a:ext cx="3429000" cy="190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nvGraphicFramePr>
        <p:xfrm>
          <a:off x="4191000" y="1371600"/>
          <a:ext cx="4562475" cy="5029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5"/>
          <p:cNvGraphicFramePr/>
          <p:nvPr/>
        </p:nvGraphicFramePr>
        <p:xfrm>
          <a:off x="304800" y="3505200"/>
          <a:ext cx="3505200" cy="2895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p:nvPr/>
        </p:nvGraphicFramePr>
        <p:xfrm>
          <a:off x="304800" y="381000"/>
          <a:ext cx="3409950" cy="3381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nvGraphicFramePr>
        <p:xfrm>
          <a:off x="3581400" y="2895600"/>
          <a:ext cx="5257800" cy="32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965" y="680310"/>
            <a:ext cx="8229600" cy="310290"/>
          </a:xfrm>
        </p:spPr>
        <p:txBody>
          <a:bodyPr>
            <a:normAutofit fontScale="90000"/>
          </a:bodyPr>
          <a:lstStyle/>
          <a:p>
            <a:r>
              <a:rPr lang="ka-GE" sz="2200" b="1" dirty="0" smtClean="0"/>
              <a:t>კვლევის შედეგები-გამოკითხვის  შედეგების ანალიზი</a:t>
            </a:r>
            <a:r>
              <a:rPr lang="en-US" b="1" dirty="0" smtClean="0"/>
              <a:t/>
            </a:r>
            <a:br>
              <a:rPr lang="en-US" b="1" dirty="0" smtClean="0"/>
            </a:br>
            <a:endParaRPr lang="en-US" dirty="0"/>
          </a:p>
        </p:txBody>
      </p:sp>
      <p:sp>
        <p:nvSpPr>
          <p:cNvPr id="3" name="Содержимое 2"/>
          <p:cNvSpPr>
            <a:spLocks noGrp="1"/>
          </p:cNvSpPr>
          <p:nvPr>
            <p:ph idx="1"/>
          </p:nvPr>
        </p:nvSpPr>
        <p:spPr>
          <a:xfrm>
            <a:off x="448965" y="1143000"/>
            <a:ext cx="8229600" cy="5340099"/>
          </a:xfrm>
        </p:spPr>
        <p:txBody>
          <a:bodyPr/>
          <a:lstStyle/>
          <a:p>
            <a:r>
              <a:rPr lang="ka-GE" sz="1800" dirty="0" smtClean="0">
                <a:latin typeface="+mj-lt"/>
              </a:rPr>
              <a:t> </a:t>
            </a:r>
            <a:r>
              <a:rPr lang="ka-GE" sz="1800" b="1" dirty="0" smtClean="0">
                <a:latin typeface="+mj-lt"/>
              </a:rPr>
              <a:t>ინტერვენციის აღწერა და მისი შედეგები</a:t>
            </a:r>
            <a:endParaRPr lang="en-US" sz="1800" b="1" dirty="0" smtClean="0">
              <a:latin typeface="+mj-lt"/>
            </a:endParaRPr>
          </a:p>
          <a:p>
            <a:pPr>
              <a:buNone/>
            </a:pPr>
            <a:r>
              <a:rPr lang="ka-GE" sz="1800" b="1" dirty="0" smtClean="0">
                <a:latin typeface="+mj-lt"/>
              </a:rPr>
              <a:t>ინტერვენცია</a:t>
            </a:r>
            <a:endParaRPr lang="en-US" sz="1800" b="1" dirty="0" smtClean="0">
              <a:latin typeface="+mj-lt"/>
            </a:endParaRPr>
          </a:p>
          <a:p>
            <a:pPr lvl="0">
              <a:buNone/>
            </a:pPr>
            <a:r>
              <a:rPr lang="ka-GE" sz="1800" b="1" dirty="0" smtClean="0">
                <a:solidFill>
                  <a:schemeClr val="tx1"/>
                </a:solidFill>
                <a:latin typeface="+mj-lt"/>
                <a:ea typeface="Times New Roman" pitchFamily="18" charset="0"/>
                <a:cs typeface="Sylfaen" pitchFamily="18" charset="0"/>
              </a:rPr>
              <a:t>ინტერვენციების</a:t>
            </a:r>
            <a:r>
              <a:rPr lang="ka-GE" sz="1800" b="1" dirty="0" smtClean="0">
                <a:solidFill>
                  <a:schemeClr val="tx1"/>
                </a:solidFill>
                <a:latin typeface="+mj-lt"/>
                <a:ea typeface="Times New Roman" pitchFamily="18" charset="0"/>
                <a:cs typeface="Times New Roman" pitchFamily="18" charset="0"/>
              </a:rPr>
              <a:t> </a:t>
            </a:r>
            <a:r>
              <a:rPr lang="ka-GE" sz="1800" b="1" dirty="0" smtClean="0">
                <a:solidFill>
                  <a:schemeClr val="tx1"/>
                </a:solidFill>
                <a:latin typeface="+mj-lt"/>
                <a:ea typeface="Times New Roman" pitchFamily="18" charset="0"/>
                <a:cs typeface="Sylfaen" pitchFamily="18" charset="0"/>
              </a:rPr>
              <a:t>განხორციელების</a:t>
            </a:r>
            <a:r>
              <a:rPr lang="ka-GE" sz="1800" b="1" dirty="0" smtClean="0">
                <a:solidFill>
                  <a:schemeClr val="tx1"/>
                </a:solidFill>
                <a:latin typeface="+mj-lt"/>
                <a:ea typeface="Times New Roman" pitchFamily="18" charset="0"/>
                <a:cs typeface="Times New Roman" pitchFamily="18" charset="0"/>
              </a:rPr>
              <a:t> </a:t>
            </a:r>
            <a:r>
              <a:rPr lang="ka-GE" sz="1800" b="1" dirty="0" smtClean="0">
                <a:solidFill>
                  <a:schemeClr val="tx1"/>
                </a:solidFill>
                <a:latin typeface="+mj-lt"/>
                <a:ea typeface="Times New Roman" pitchFamily="18" charset="0"/>
                <a:cs typeface="Sylfaen" pitchFamily="18" charset="0"/>
              </a:rPr>
              <a:t>შედეგად</a:t>
            </a:r>
            <a:r>
              <a:rPr lang="ka-GE" sz="1800" b="1" dirty="0" smtClean="0">
                <a:solidFill>
                  <a:schemeClr val="tx1"/>
                </a:solidFill>
                <a:latin typeface="+mj-lt"/>
                <a:ea typeface="Times New Roman" pitchFamily="18" charset="0"/>
                <a:cs typeface="Times New Roman" pitchFamily="18" charset="0"/>
              </a:rPr>
              <a:t>  </a:t>
            </a:r>
            <a:r>
              <a:rPr lang="ka-GE" sz="1800" b="1" dirty="0" smtClean="0">
                <a:solidFill>
                  <a:schemeClr val="tx1"/>
                </a:solidFill>
                <a:latin typeface="+mj-lt"/>
                <a:ea typeface="Times New Roman" pitchFamily="18" charset="0"/>
                <a:cs typeface="Sylfaen" pitchFamily="18" charset="0"/>
              </a:rPr>
              <a:t>შემდეგი</a:t>
            </a:r>
            <a:r>
              <a:rPr lang="ka-GE" sz="1800" b="1" dirty="0" smtClean="0">
                <a:solidFill>
                  <a:schemeClr val="tx1"/>
                </a:solidFill>
                <a:latin typeface="+mj-lt"/>
                <a:ea typeface="Times New Roman" pitchFamily="18" charset="0"/>
                <a:cs typeface="Times New Roman" pitchFamily="18" charset="0"/>
              </a:rPr>
              <a:t> </a:t>
            </a:r>
            <a:r>
              <a:rPr lang="ka-GE" sz="1800" b="1" dirty="0" smtClean="0">
                <a:solidFill>
                  <a:schemeClr val="tx1"/>
                </a:solidFill>
                <a:latin typeface="+mj-lt"/>
                <a:ea typeface="Times New Roman" pitchFamily="18" charset="0"/>
                <a:cs typeface="Sylfaen" pitchFamily="18" charset="0"/>
              </a:rPr>
              <a:t>საკითხები</a:t>
            </a:r>
            <a:r>
              <a:rPr lang="ka-GE" sz="1800" b="1" dirty="0" smtClean="0">
                <a:solidFill>
                  <a:schemeClr val="tx1"/>
                </a:solidFill>
                <a:latin typeface="+mj-lt"/>
                <a:ea typeface="Times New Roman" pitchFamily="18" charset="0"/>
                <a:cs typeface="Times New Roman" pitchFamily="18" charset="0"/>
              </a:rPr>
              <a:t> </a:t>
            </a:r>
            <a:r>
              <a:rPr lang="ka-GE" sz="1800" b="1" dirty="0" smtClean="0">
                <a:solidFill>
                  <a:schemeClr val="tx1"/>
                </a:solidFill>
                <a:latin typeface="+mj-lt"/>
                <a:ea typeface="Times New Roman" pitchFamily="18" charset="0"/>
                <a:cs typeface="Sylfaen" pitchFamily="18" charset="0"/>
              </a:rPr>
              <a:t>გამოიკვეთა</a:t>
            </a:r>
            <a:r>
              <a:rPr lang="ka-GE" sz="1800" dirty="0" smtClean="0">
                <a:solidFill>
                  <a:schemeClr val="tx1"/>
                </a:solidFill>
                <a:latin typeface="+mj-lt"/>
                <a:ea typeface="Times New Roman" pitchFamily="18" charset="0"/>
                <a:cs typeface="Times New Roman" pitchFamily="18" charset="0"/>
              </a:rPr>
              <a:t>:</a:t>
            </a:r>
            <a:endParaRPr lang="ka-GE" sz="1800" dirty="0" smtClean="0">
              <a:solidFill>
                <a:schemeClr val="tx1"/>
              </a:solidFill>
              <a:latin typeface="+mj-lt"/>
              <a:cs typeface="Arial" pitchFamily="34" charset="0"/>
            </a:endParaRPr>
          </a:p>
          <a:p>
            <a:pPr>
              <a:buNone/>
            </a:pPr>
            <a:r>
              <a:rPr lang="ka-GE" sz="2000" dirty="0" smtClean="0"/>
              <a:t>პედაგოგები   მზაობას გამოთქვამენ ინტეგრირებული გაკვეთილის ჩასატარებლად </a:t>
            </a:r>
            <a:endParaRPr lang="en-US" sz="2000" dirty="0" smtClean="0"/>
          </a:p>
          <a:p>
            <a:pPr>
              <a:buNone/>
            </a:pPr>
            <a:r>
              <a:rPr lang="ka-GE" sz="2000" dirty="0" smtClean="0"/>
              <a:t>კვლევის შედეგად  მოსწავლეთა უმეტესობა თვლის რომ ინტეგრირებული გაკვეთილები უფრო მეტად საინტერესო და სახალისოა. </a:t>
            </a:r>
            <a:endParaRPr lang="en-US" sz="2000" dirty="0" smtClean="0"/>
          </a:p>
          <a:p>
            <a:pPr>
              <a:buNone/>
            </a:pPr>
            <a:r>
              <a:rPr lang="ka-GE" sz="2000" dirty="0" smtClean="0"/>
              <a:t>რომ ინდივიდუალური მუშაობა არაა საკმარისი ინტეგრირებული გაკვეთილების დასაგეგმად . გამოცდილების გაზიარებას კოლეგიალურობას, პასუხისმგელობის გაზიარებას  დიდი მნიშვნელობა აქვს, რასაც შეუძლია ინტეგრირებული გაკვეთილის დაგეგმისათვის საჭირო დროის და სამუშაოს გადანაწილება.</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965" y="0"/>
            <a:ext cx="8229600" cy="990600"/>
          </a:xfrm>
        </p:spPr>
        <p:txBody>
          <a:bodyPr>
            <a:normAutofit/>
          </a:bodyPr>
          <a:lstStyle/>
          <a:p>
            <a:r>
              <a:rPr lang="en-US" dirty="0" err="1" smtClean="0"/>
              <a:t>რეკომენდაციები</a:t>
            </a:r>
            <a:endParaRPr lang="en-US" dirty="0"/>
          </a:p>
        </p:txBody>
      </p:sp>
      <p:sp>
        <p:nvSpPr>
          <p:cNvPr id="3" name="Содержимое 2"/>
          <p:cNvSpPr>
            <a:spLocks noGrp="1"/>
          </p:cNvSpPr>
          <p:nvPr>
            <p:ph idx="1"/>
          </p:nvPr>
        </p:nvSpPr>
        <p:spPr>
          <a:xfrm>
            <a:off x="228600" y="1066800"/>
            <a:ext cx="8449965" cy="5416299"/>
          </a:xfrm>
        </p:spPr>
        <p:txBody>
          <a:bodyPr>
            <a:normAutofit/>
          </a:bodyPr>
          <a:lstStyle/>
          <a:p>
            <a:r>
              <a:rPr lang="en-US" sz="1800" dirty="0" smtClean="0"/>
              <a:t>1.	</a:t>
            </a:r>
            <a:r>
              <a:rPr lang="ka-GE" sz="1800" dirty="0" smtClean="0"/>
              <a:t>შესაძლებელია გამოიყენონ </a:t>
            </a:r>
            <a:r>
              <a:rPr lang="en-US" sz="1800" u="sng" dirty="0" smtClean="0">
                <a:hlinkClick r:id="rId2"/>
              </a:rPr>
              <a:t>http://pmc.edu.ge/div/</a:t>
            </a:r>
            <a:r>
              <a:rPr lang="ka-GE" sz="1800" dirty="0" smtClean="0"/>
              <a:t>საიტზე არსებული   გაკვეთილის სქემატური მონახაზი/ჩარჩო, რომელიც ერთგვარი ორიენტირი იქნება მასწავლებლისათვის ინტეგრირებული გაკვეთილის დაგეგმის პროცესში.</a:t>
            </a:r>
            <a:endParaRPr lang="en-US" sz="1800" dirty="0" smtClean="0"/>
          </a:p>
          <a:p>
            <a:r>
              <a:rPr lang="en-US" sz="1800" dirty="0" smtClean="0"/>
              <a:t>2.	</a:t>
            </a:r>
            <a:r>
              <a:rPr lang="ka-GE" sz="1800" dirty="0" smtClean="0"/>
              <a:t>შეასძლოა მოხდეს  ჩატარებული ინტეგრირებული გაკვეთილების ვიდეო ჩანაწერების ნახვა და კათედრებზე განხილვა.</a:t>
            </a:r>
            <a:endParaRPr lang="en-US" sz="1800" dirty="0" smtClean="0"/>
          </a:p>
          <a:p>
            <a:pPr lvl="0"/>
            <a:r>
              <a:rPr lang="ka-GE" sz="1800" dirty="0" smtClean="0"/>
              <a:t>თუ  მასწავლებლები გადაწყვეტენ </a:t>
            </a:r>
            <a:r>
              <a:rPr lang="ru-RU" sz="1800" dirty="0" smtClean="0"/>
              <a:t>გაკვეთილის ჩატარების შემდეგ საჭიროა თავად ინტეგრირებული გაკვეთილის შეფასება შემდეგი კრიტერიუმების მიხედვით:</a:t>
            </a:r>
            <a:endParaRPr lang="en-US" sz="1800" dirty="0" smtClean="0"/>
          </a:p>
          <a:p>
            <a:r>
              <a:rPr lang="ka-GE" sz="1800" dirty="0" smtClean="0"/>
              <a:t> </a:t>
            </a:r>
            <a:r>
              <a:rPr lang="ru-RU" sz="1800" dirty="0" smtClean="0"/>
              <a:t>წერილობით შეფასებაზე ადვილია ინტეგრირებული გაკვეთილის შეფასების სქემის გამოყენება: </a:t>
            </a:r>
            <a:endParaRPr lang="en-US" sz="1800" dirty="0" smtClean="0"/>
          </a:p>
          <a:p>
            <a:pPr>
              <a:buNone/>
            </a:pPr>
            <a:r>
              <a:rPr lang="ru-RU" sz="1800" dirty="0" smtClean="0"/>
              <a:t>ინტეგრირებული გაკვეთილის შეფასების/თვითშეფასების სქემა</a:t>
            </a:r>
            <a:endParaRPr lang="en-US" sz="1800" dirty="0" smtClean="0"/>
          </a:p>
          <a:p>
            <a:pPr>
              <a:buNone/>
            </a:pPr>
            <a:endParaRPr lang="en-US" sz="1800" dirty="0" smtClean="0"/>
          </a:p>
          <a:p>
            <a:r>
              <a:rPr lang="en-US" dirty="0" smtClean="0"/>
              <a:t>Google drive</a:t>
            </a:r>
            <a:r>
              <a:rPr lang="ka-GE" dirty="0" smtClean="0"/>
              <a:t> </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90800"/>
            <a:ext cx="8229600" cy="3048000"/>
          </a:xfrm>
        </p:spPr>
        <p:txBody>
          <a:bodyPr>
            <a:normAutofit fontScale="90000"/>
          </a:bodyPr>
          <a:lstStyle/>
          <a:p>
            <a:pPr lvl="0" algn="l" eaLnBrk="0" fontAlgn="base" hangingPunct="0">
              <a:spcAft>
                <a:spcPct val="0"/>
              </a:spcAft>
            </a:pPr>
            <a:r>
              <a:rPr lang="ru-RU" sz="2000" dirty="0" smtClean="0">
                <a:latin typeface="Arial" pitchFamily="34" charset="0"/>
                <a:ea typeface="Calibri" pitchFamily="34" charset="0"/>
                <a:cs typeface="Times New Roman" pitchFamily="18" charset="0"/>
              </a:rPr>
              <a:t>1. </a:t>
            </a:r>
            <a:r>
              <a:rPr lang="ru-RU" sz="2000" dirty="0" smtClean="0">
                <a:latin typeface="Arial" pitchFamily="34" charset="0"/>
                <a:ea typeface="Calibri" pitchFamily="34" charset="0"/>
                <a:cs typeface="Sylfaen" pitchFamily="18" charset="0"/>
              </a:rPr>
              <a:t>გაეცნენ</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მოსწავლეები</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გაკვეთილის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სასწავლო</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მიზანს</a:t>
            </a:r>
            <a:r>
              <a:rPr lang="ru-RU" sz="2000" dirty="0" smtClean="0">
                <a:latin typeface="Arial" pitchFamily="34" charset="0"/>
                <a:ea typeface="Calibri" pitchFamily="34" charset="0"/>
                <a:cs typeface="Times New Roman" pitchFamily="18"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ru-RU" sz="2000" dirty="0" smtClean="0">
                <a:latin typeface="Arial" pitchFamily="34" charset="0"/>
                <a:ea typeface="Calibri" pitchFamily="34" charset="0"/>
                <a:cs typeface="Times New Roman" pitchFamily="18" charset="0"/>
              </a:rPr>
              <a:t>2. </a:t>
            </a:r>
            <a:r>
              <a:rPr lang="ru-RU" sz="2000" dirty="0" smtClean="0">
                <a:latin typeface="Arial" pitchFamily="34" charset="0"/>
                <a:ea typeface="Calibri" pitchFamily="34" charset="0"/>
                <a:cs typeface="Sylfaen" pitchFamily="18" charset="0"/>
              </a:rPr>
              <a:t>ჩანდა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გაკვეთილის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მიზანში</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საგანთაშორისი</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ინტეგრაცია</a:t>
            </a:r>
            <a:r>
              <a:rPr lang="ru-RU" sz="2000" dirty="0" smtClean="0">
                <a:latin typeface="Arial" pitchFamily="34" charset="0"/>
                <a:ea typeface="Calibri" pitchFamily="34" charset="0"/>
                <a:cs typeface="Times New Roman" pitchFamily="18" charset="0"/>
              </a:rPr>
              <a:t>?</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ru-RU" sz="2000" dirty="0" smtClean="0">
                <a:latin typeface="Arial" pitchFamily="34" charset="0"/>
                <a:ea typeface="Calibri" pitchFamily="34" charset="0"/>
                <a:cs typeface="Times New Roman" pitchFamily="18" charset="0"/>
              </a:rPr>
              <a:t> 3. </a:t>
            </a:r>
            <a:r>
              <a:rPr lang="ru-RU" sz="2000" dirty="0" smtClean="0">
                <a:latin typeface="Arial" pitchFamily="34" charset="0"/>
                <a:ea typeface="Calibri" pitchFamily="34" charset="0"/>
                <a:cs typeface="Sylfaen" pitchFamily="18" charset="0"/>
              </a:rPr>
              <a:t>აქტივობები</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მიზნის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შესაბამისი</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იყო</a:t>
            </a:r>
            <a:r>
              <a:rPr lang="ru-RU" sz="2000" dirty="0" smtClean="0">
                <a:latin typeface="Arial" pitchFamily="34" charset="0"/>
                <a:ea typeface="Calibri" pitchFamily="34" charset="0"/>
                <a:cs typeface="Times New Roman" pitchFamily="18"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ru-RU" sz="2000" dirty="0" smtClean="0">
                <a:latin typeface="Arial" pitchFamily="34" charset="0"/>
                <a:ea typeface="Calibri" pitchFamily="34" charset="0"/>
                <a:cs typeface="Times New Roman" pitchFamily="18" charset="0"/>
              </a:rPr>
              <a:t>4. </a:t>
            </a:r>
            <a:r>
              <a:rPr lang="ru-RU" sz="2000" dirty="0" smtClean="0">
                <a:latin typeface="Arial" pitchFamily="34" charset="0"/>
                <a:ea typeface="Calibri" pitchFamily="34" charset="0"/>
                <a:cs typeface="Sylfaen" pitchFamily="18" charset="0"/>
              </a:rPr>
              <a:t>მიეცათ</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თუ</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არა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მოსწავლეებს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საშუალება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ერთი</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და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იგივე</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საკითხი</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სხვადასხვა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კუთხით</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შეესწავლათ</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და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ისე</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მოეხდინათ</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ცოდნის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სინთეზი</a:t>
            </a:r>
            <a:r>
              <a:rPr lang="ru-RU" sz="2000" dirty="0" smtClean="0">
                <a:latin typeface="Arial" pitchFamily="34" charset="0"/>
                <a:ea typeface="Calibri" pitchFamily="34" charset="0"/>
                <a:cs typeface="Times New Roman" pitchFamily="18" charset="0"/>
              </a:rPr>
              <a:t>?</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ru-RU" sz="2000" dirty="0" smtClean="0">
                <a:latin typeface="Arial" pitchFamily="34" charset="0"/>
                <a:ea typeface="Calibri" pitchFamily="34" charset="0"/>
                <a:cs typeface="Times New Roman" pitchFamily="18" charset="0"/>
              </a:rPr>
              <a:t> 5. </a:t>
            </a:r>
            <a:r>
              <a:rPr lang="ru-RU" sz="2000" dirty="0" smtClean="0">
                <a:latin typeface="Arial" pitchFamily="34" charset="0"/>
                <a:ea typeface="Calibri" pitchFamily="34" charset="0"/>
                <a:cs typeface="Sylfaen" pitchFamily="18" charset="0"/>
              </a:rPr>
              <a:t>მიეცათ</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თუ</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არა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მოსწავლეებს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საშუალება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საკითხების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შეჯამებისას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წინარე</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ცოდნა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გამოეყენებინათ</a:t>
            </a:r>
            <a:r>
              <a:rPr lang="ru-RU" sz="2000" dirty="0" smtClean="0">
                <a:latin typeface="Arial" pitchFamily="34" charset="0"/>
                <a:ea typeface="Calibri" pitchFamily="34" charset="0"/>
                <a:cs typeface="Times New Roman" pitchFamily="18"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ru-RU" sz="2000" dirty="0" smtClean="0">
                <a:latin typeface="Arial" pitchFamily="34" charset="0"/>
                <a:ea typeface="Calibri" pitchFamily="34" charset="0"/>
                <a:cs typeface="Times New Roman" pitchFamily="18" charset="0"/>
              </a:rPr>
              <a:t>6. </a:t>
            </a:r>
            <a:r>
              <a:rPr lang="ru-RU" sz="2000" dirty="0" smtClean="0">
                <a:latin typeface="Arial" pitchFamily="34" charset="0"/>
                <a:ea typeface="Calibri" pitchFamily="34" charset="0"/>
                <a:cs typeface="Sylfaen" pitchFamily="18" charset="0"/>
              </a:rPr>
              <a:t>მასწავლებელმა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შეფასების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კრიტერიუმები</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მიზნის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და</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სტანდარტის</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მიხედვით</a:t>
            </a:r>
            <a:r>
              <a:rPr lang="ru-RU" sz="2000" dirty="0" smtClean="0">
                <a:latin typeface="Arial" pitchFamily="34" charset="0"/>
                <a:ea typeface="Calibri" pitchFamily="34" charset="0"/>
                <a:cs typeface="Times New Roman" pitchFamily="18" charset="0"/>
              </a:rPr>
              <a:t> </a:t>
            </a:r>
            <a:r>
              <a:rPr lang="ru-RU" sz="2000" dirty="0" smtClean="0">
                <a:latin typeface="Arial" pitchFamily="34" charset="0"/>
                <a:ea typeface="Calibri" pitchFamily="34" charset="0"/>
                <a:cs typeface="Sylfaen" pitchFamily="18" charset="0"/>
              </a:rPr>
              <a:t>შეადგინა</a:t>
            </a:r>
            <a:r>
              <a:rPr lang="ru-RU" sz="2000" dirty="0" smtClean="0">
                <a:latin typeface="Arial" pitchFamily="34" charset="0"/>
                <a:ea typeface="Calibri" pitchFamily="34" charset="0"/>
                <a:cs typeface="Times New Roman" pitchFamily="18" charset="0"/>
              </a:rPr>
              <a:t>? </a:t>
            </a:r>
            <a:r>
              <a:rPr lang="ru-RU" sz="6600" dirty="0" smtClean="0">
                <a:latin typeface="Arial" pitchFamily="34" charset="0"/>
                <a:cs typeface="Arial" pitchFamily="34" charset="0"/>
              </a:rPr>
              <a:t/>
            </a:r>
            <a:br>
              <a:rPr lang="ru-RU" sz="6600" dirty="0" smtClean="0">
                <a:latin typeface="Arial" pitchFamily="34" charset="0"/>
                <a:cs typeface="Arial" pitchFamily="34" charset="0"/>
              </a:rPr>
            </a:br>
            <a:endParaRPr lang="en-US" dirty="0"/>
          </a:p>
        </p:txBody>
      </p:sp>
      <p:sp>
        <p:nvSpPr>
          <p:cNvPr id="1025" name="Rectangle 1"/>
          <p:cNvSpPr>
            <a:spLocks noChangeArrowheads="1"/>
          </p:cNvSpPr>
          <p:nvPr/>
        </p:nvSpPr>
        <p:spPr bwMode="auto">
          <a:xfrm rot="10481678" flipV="1">
            <a:off x="29523" y="841144"/>
            <a:ext cx="9144000" cy="7540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ka-GE"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თუ</a:t>
            </a:r>
            <a:r>
              <a:rPr kumimoji="0" lang="ka-GE"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ka-GE"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 მასწავლებლები გადაწყვეტენ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გაკვეთილის</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ჩატარების</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შემდეგ</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საჭიროა</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თავად</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ინტეგრირებული</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გაკვეთილის</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შეფასება</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შემდეგი</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კრიტერიუმების</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Sylfaen" pitchFamily="18" charset="0"/>
              </a:rPr>
              <a:t>მიხედვით</a:t>
            </a: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smtClean="0"/>
              <a:t>წერილობით შეფასებაზე ადვილია ინტეგრირებული გაკვეთილის შეფასების სქემის გამოყენება</a:t>
            </a:r>
            <a:r>
              <a:rPr lang="ru-RU" dirty="0" smtClean="0"/>
              <a:t>: </a:t>
            </a:r>
            <a:r>
              <a:rPr lang="en-US" dirty="0" smtClean="0"/>
              <a:t/>
            </a:r>
            <a:br>
              <a:rPr lang="en-US" dirty="0" smtClean="0"/>
            </a:br>
            <a:endParaRPr lang="en-US" dirty="0"/>
          </a:p>
        </p:txBody>
      </p:sp>
      <p:graphicFrame>
        <p:nvGraphicFramePr>
          <p:cNvPr id="4" name="Содержимое 3"/>
          <p:cNvGraphicFramePr>
            <a:graphicFrameLocks noGrp="1"/>
          </p:cNvGraphicFramePr>
          <p:nvPr>
            <p:ph idx="1"/>
          </p:nvPr>
        </p:nvGraphicFramePr>
        <p:xfrm>
          <a:off x="449263" y="1597025"/>
          <a:ext cx="8229600" cy="4197096"/>
        </p:xfrm>
        <a:graphic>
          <a:graphicData uri="http://schemas.openxmlformats.org/drawingml/2006/table">
            <a:tbl>
              <a:tblPr firstRow="1" bandRow="1">
                <a:tableStyleId>{5C22544A-7EE6-4342-B048-85BDC9FD1C3A}</a:tableStyleId>
              </a:tblPr>
              <a:tblGrid>
                <a:gridCol w="541337"/>
                <a:gridCol w="4800600"/>
                <a:gridCol w="609600"/>
                <a:gridCol w="609600"/>
                <a:gridCol w="609600"/>
                <a:gridCol w="1058863"/>
              </a:tblGrid>
              <a:tr h="370840">
                <a:tc>
                  <a:txBody>
                    <a:bodyPr/>
                    <a:lstStyle/>
                    <a:p>
                      <a:pPr marL="0" marR="0" algn="just">
                        <a:lnSpc>
                          <a:spcPct val="115000"/>
                        </a:lnSpc>
                        <a:spcBef>
                          <a:spcPts val="0"/>
                        </a:spcBef>
                        <a:spcAft>
                          <a:spcPts val="0"/>
                        </a:spcAft>
                      </a:pPr>
                      <a:r>
                        <a:rPr lang="ru-RU" sz="1100" dirty="0">
                          <a:latin typeface="Calibri"/>
                          <a:ea typeface="Calibri"/>
                          <a:cs typeface="Times New Roman"/>
                        </a:rPr>
                        <a:t>#</a:t>
                      </a:r>
                      <a:endParaRPr lang="en-US" sz="11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ru-RU" sz="1600" dirty="0">
                          <a:latin typeface="Sylfaen"/>
                          <a:ea typeface="Calibri"/>
                          <a:cs typeface="Sylfaen"/>
                        </a:rPr>
                        <a:t>კრიტერიუმი</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ka-GE" sz="1100">
                          <a:latin typeface="Sylfaen"/>
                          <a:ea typeface="Calibri"/>
                          <a:cs typeface="Times New Roman"/>
                        </a:rPr>
                        <a:t>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ka-GE" sz="1100">
                          <a:latin typeface="Sylfaen"/>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ka-GE" sz="1100">
                          <a:latin typeface="Sylfaen"/>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ru-RU" sz="1100">
                          <a:latin typeface="Sylfaen"/>
                          <a:ea typeface="Calibri"/>
                          <a:cs typeface="Sylfaen"/>
                        </a:rPr>
                        <a:t>შენიშვნა</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ru-RU" sz="1100">
                          <a:latin typeface="Calibri"/>
                          <a:ea typeface="Calibri"/>
                          <a:cs typeface="Times New Roman"/>
                        </a:rPr>
                        <a:t>1 </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ru-RU" sz="1600" dirty="0">
                          <a:latin typeface="Sylfaen"/>
                          <a:ea typeface="Calibri"/>
                          <a:cs typeface="Sylfaen"/>
                        </a:rPr>
                        <a:t>მოსწავლე</a:t>
                      </a:r>
                      <a:r>
                        <a:rPr lang="ru-RU" sz="1600" dirty="0">
                          <a:latin typeface="Calibri"/>
                          <a:ea typeface="Calibri"/>
                          <a:cs typeface="Times New Roman"/>
                        </a:rPr>
                        <a:t> </a:t>
                      </a:r>
                      <a:r>
                        <a:rPr lang="ru-RU" sz="1600" dirty="0">
                          <a:latin typeface="Sylfaen"/>
                          <a:ea typeface="Calibri"/>
                          <a:cs typeface="Sylfaen"/>
                        </a:rPr>
                        <a:t>გაეცნო</a:t>
                      </a:r>
                      <a:r>
                        <a:rPr lang="ru-RU" sz="1600" dirty="0">
                          <a:latin typeface="Calibri"/>
                          <a:ea typeface="Calibri"/>
                          <a:cs typeface="Times New Roman"/>
                        </a:rPr>
                        <a:t> </a:t>
                      </a:r>
                      <a:r>
                        <a:rPr lang="ru-RU" sz="1600" dirty="0">
                          <a:latin typeface="Sylfaen"/>
                          <a:ea typeface="Calibri"/>
                          <a:cs typeface="Sylfaen"/>
                        </a:rPr>
                        <a:t>გაკვეთილის</a:t>
                      </a:r>
                      <a:r>
                        <a:rPr lang="ru-RU" sz="1600" dirty="0">
                          <a:latin typeface="Calibri"/>
                          <a:ea typeface="Calibri"/>
                          <a:cs typeface="Times New Roman"/>
                        </a:rPr>
                        <a:t> </a:t>
                      </a:r>
                      <a:r>
                        <a:rPr lang="ru-RU" sz="1600" dirty="0">
                          <a:latin typeface="Sylfaen"/>
                          <a:ea typeface="Calibri"/>
                          <a:cs typeface="Sylfaen"/>
                        </a:rPr>
                        <a:t>სასწავლო</a:t>
                      </a:r>
                      <a:r>
                        <a:rPr lang="ru-RU" sz="1600" dirty="0">
                          <a:latin typeface="Calibri"/>
                          <a:ea typeface="Calibri"/>
                          <a:cs typeface="Times New Roman"/>
                        </a:rPr>
                        <a:t> </a:t>
                      </a:r>
                      <a:r>
                        <a:rPr lang="ru-RU" sz="1600" dirty="0">
                          <a:latin typeface="Sylfaen"/>
                          <a:ea typeface="Calibri"/>
                          <a:cs typeface="Sylfaen"/>
                        </a:rPr>
                        <a:t>მიზანს</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ka-GE" sz="1100">
                          <a:latin typeface="Sylfaen"/>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ru-RU" sz="1600" dirty="0">
                          <a:latin typeface="Sylfaen"/>
                          <a:ea typeface="Calibri"/>
                          <a:cs typeface="Sylfaen"/>
                        </a:rPr>
                        <a:t>გაკვეთილის</a:t>
                      </a:r>
                      <a:r>
                        <a:rPr lang="ru-RU" sz="1600" dirty="0">
                          <a:latin typeface="Calibri"/>
                          <a:ea typeface="Calibri"/>
                          <a:cs typeface="Times New Roman"/>
                        </a:rPr>
                        <a:t> </a:t>
                      </a:r>
                      <a:r>
                        <a:rPr lang="ru-RU" sz="1600" dirty="0">
                          <a:latin typeface="Sylfaen"/>
                          <a:ea typeface="Calibri"/>
                          <a:cs typeface="Sylfaen"/>
                        </a:rPr>
                        <a:t>მიზანში</a:t>
                      </a:r>
                      <a:r>
                        <a:rPr lang="ru-RU" sz="1600" dirty="0">
                          <a:latin typeface="Calibri"/>
                          <a:ea typeface="Calibri"/>
                          <a:cs typeface="Times New Roman"/>
                        </a:rPr>
                        <a:t> </a:t>
                      </a:r>
                      <a:r>
                        <a:rPr lang="ru-RU" sz="1600" dirty="0">
                          <a:latin typeface="Sylfaen"/>
                          <a:ea typeface="Calibri"/>
                          <a:cs typeface="Sylfaen"/>
                        </a:rPr>
                        <a:t>ჩანდა</a:t>
                      </a:r>
                      <a:r>
                        <a:rPr lang="ru-RU" sz="1600" dirty="0">
                          <a:latin typeface="Calibri"/>
                          <a:ea typeface="Calibri"/>
                          <a:cs typeface="Times New Roman"/>
                        </a:rPr>
                        <a:t> </a:t>
                      </a:r>
                      <a:r>
                        <a:rPr lang="ru-RU" sz="1600" dirty="0">
                          <a:latin typeface="Sylfaen"/>
                          <a:ea typeface="Calibri"/>
                          <a:cs typeface="Sylfaen"/>
                        </a:rPr>
                        <a:t>საგანთაშორისი</a:t>
                      </a:r>
                      <a:r>
                        <a:rPr lang="ru-RU" sz="1600" dirty="0">
                          <a:latin typeface="Calibri"/>
                          <a:ea typeface="Calibri"/>
                          <a:cs typeface="Times New Roman"/>
                        </a:rPr>
                        <a:t> </a:t>
                      </a:r>
                      <a:r>
                        <a:rPr lang="ru-RU" sz="1600" dirty="0">
                          <a:latin typeface="Sylfaen"/>
                          <a:ea typeface="Calibri"/>
                          <a:cs typeface="Sylfaen"/>
                        </a:rPr>
                        <a:t>ინტეგრაცია</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ru-RU" sz="1100">
                          <a:latin typeface="Calibri"/>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ru-RU" sz="1600" dirty="0">
                          <a:latin typeface="Sylfaen"/>
                          <a:ea typeface="Calibri"/>
                          <a:cs typeface="Sylfaen"/>
                        </a:rPr>
                        <a:t>აქტივობები</a:t>
                      </a:r>
                      <a:r>
                        <a:rPr lang="ru-RU" sz="1600" dirty="0">
                          <a:latin typeface="Calibri"/>
                          <a:ea typeface="Calibri"/>
                          <a:cs typeface="Times New Roman"/>
                        </a:rPr>
                        <a:t> </a:t>
                      </a:r>
                      <a:r>
                        <a:rPr lang="ru-RU" sz="1600" dirty="0">
                          <a:latin typeface="Sylfaen"/>
                          <a:ea typeface="Calibri"/>
                          <a:cs typeface="Sylfaen"/>
                        </a:rPr>
                        <a:t>მიზნის</a:t>
                      </a:r>
                      <a:r>
                        <a:rPr lang="ru-RU" sz="1600" dirty="0">
                          <a:latin typeface="Calibri"/>
                          <a:ea typeface="Calibri"/>
                          <a:cs typeface="Times New Roman"/>
                        </a:rPr>
                        <a:t> </a:t>
                      </a:r>
                      <a:r>
                        <a:rPr lang="ru-RU" sz="1600" dirty="0">
                          <a:latin typeface="Sylfaen"/>
                          <a:ea typeface="Calibri"/>
                          <a:cs typeface="Sylfaen"/>
                        </a:rPr>
                        <a:t>შესაბამისი</a:t>
                      </a:r>
                      <a:r>
                        <a:rPr lang="ru-RU" sz="1600" dirty="0">
                          <a:latin typeface="Calibri"/>
                          <a:ea typeface="Calibri"/>
                          <a:cs typeface="Times New Roman"/>
                        </a:rPr>
                        <a:t> </a:t>
                      </a:r>
                      <a:r>
                        <a:rPr lang="ru-RU" sz="1600" dirty="0">
                          <a:latin typeface="Sylfaen"/>
                          <a:ea typeface="Calibri"/>
                          <a:cs typeface="Sylfaen"/>
                        </a:rPr>
                        <a:t>იყო</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ru-RU" sz="1100">
                          <a:latin typeface="Calibri"/>
                          <a:ea typeface="Calibri"/>
                          <a:cs typeface="Times New Roman"/>
                        </a:rPr>
                        <a:t>4</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ru-RU" sz="1600" dirty="0">
                          <a:latin typeface="Sylfaen"/>
                          <a:ea typeface="Calibri"/>
                          <a:cs typeface="Sylfaen"/>
                        </a:rPr>
                        <a:t>მოსწავლეებს</a:t>
                      </a:r>
                      <a:r>
                        <a:rPr lang="ru-RU" sz="1600" dirty="0">
                          <a:latin typeface="Calibri"/>
                          <a:ea typeface="Calibri"/>
                          <a:cs typeface="Times New Roman"/>
                        </a:rPr>
                        <a:t> </a:t>
                      </a:r>
                      <a:r>
                        <a:rPr lang="ru-RU" sz="1600" dirty="0">
                          <a:latin typeface="Sylfaen"/>
                          <a:ea typeface="Calibri"/>
                          <a:cs typeface="Sylfaen"/>
                        </a:rPr>
                        <a:t>მიეცათ</a:t>
                      </a:r>
                      <a:r>
                        <a:rPr lang="ru-RU" sz="1600" dirty="0">
                          <a:latin typeface="Calibri"/>
                          <a:ea typeface="Calibri"/>
                          <a:cs typeface="Times New Roman"/>
                        </a:rPr>
                        <a:t> </a:t>
                      </a:r>
                      <a:r>
                        <a:rPr lang="ru-RU" sz="1600" dirty="0">
                          <a:latin typeface="Sylfaen"/>
                          <a:ea typeface="Calibri"/>
                          <a:cs typeface="Sylfaen"/>
                        </a:rPr>
                        <a:t>საშუალება</a:t>
                      </a:r>
                      <a:r>
                        <a:rPr lang="ru-RU" sz="1600" dirty="0">
                          <a:latin typeface="Calibri"/>
                          <a:ea typeface="Calibri"/>
                          <a:cs typeface="Times New Roman"/>
                        </a:rPr>
                        <a:t>, </a:t>
                      </a:r>
                      <a:r>
                        <a:rPr lang="ru-RU" sz="1600" dirty="0">
                          <a:latin typeface="Sylfaen"/>
                          <a:ea typeface="Calibri"/>
                          <a:cs typeface="Sylfaen"/>
                        </a:rPr>
                        <a:t>ერთი</a:t>
                      </a:r>
                      <a:r>
                        <a:rPr lang="ru-RU" sz="1600" dirty="0">
                          <a:latin typeface="Calibri"/>
                          <a:ea typeface="Calibri"/>
                          <a:cs typeface="Times New Roman"/>
                        </a:rPr>
                        <a:t> </a:t>
                      </a:r>
                      <a:r>
                        <a:rPr lang="ru-RU" sz="1600" dirty="0">
                          <a:latin typeface="Sylfaen"/>
                          <a:ea typeface="Calibri"/>
                          <a:cs typeface="Sylfaen"/>
                        </a:rPr>
                        <a:t>და</a:t>
                      </a:r>
                      <a:r>
                        <a:rPr lang="ru-RU" sz="1600" dirty="0">
                          <a:latin typeface="Calibri"/>
                          <a:ea typeface="Calibri"/>
                          <a:cs typeface="Times New Roman"/>
                        </a:rPr>
                        <a:t> </a:t>
                      </a:r>
                      <a:r>
                        <a:rPr lang="ru-RU" sz="1600" dirty="0">
                          <a:latin typeface="Sylfaen"/>
                          <a:ea typeface="Calibri"/>
                          <a:cs typeface="Sylfaen"/>
                        </a:rPr>
                        <a:t>იგივე</a:t>
                      </a:r>
                      <a:r>
                        <a:rPr lang="ru-RU" sz="1600" dirty="0">
                          <a:latin typeface="Calibri"/>
                          <a:ea typeface="Calibri"/>
                          <a:cs typeface="Times New Roman"/>
                        </a:rPr>
                        <a:t> </a:t>
                      </a:r>
                      <a:r>
                        <a:rPr lang="ru-RU" sz="1600" dirty="0">
                          <a:latin typeface="Sylfaen"/>
                          <a:ea typeface="Calibri"/>
                          <a:cs typeface="Sylfaen"/>
                        </a:rPr>
                        <a:t>საკითხი</a:t>
                      </a:r>
                      <a:r>
                        <a:rPr lang="ru-RU" sz="1600" dirty="0">
                          <a:latin typeface="Calibri"/>
                          <a:ea typeface="Calibri"/>
                          <a:cs typeface="Times New Roman"/>
                        </a:rPr>
                        <a:t> </a:t>
                      </a:r>
                      <a:r>
                        <a:rPr lang="ru-RU" sz="1600" dirty="0">
                          <a:latin typeface="Sylfaen"/>
                          <a:ea typeface="Calibri"/>
                          <a:cs typeface="Sylfaen"/>
                        </a:rPr>
                        <a:t>სხვადასხვა</a:t>
                      </a:r>
                      <a:r>
                        <a:rPr lang="ru-RU" sz="1600" dirty="0">
                          <a:latin typeface="Calibri"/>
                          <a:ea typeface="Calibri"/>
                          <a:cs typeface="Times New Roman"/>
                        </a:rPr>
                        <a:t> </a:t>
                      </a:r>
                      <a:r>
                        <a:rPr lang="ru-RU" sz="1600" dirty="0">
                          <a:latin typeface="Sylfaen"/>
                          <a:ea typeface="Calibri"/>
                          <a:cs typeface="Sylfaen"/>
                        </a:rPr>
                        <a:t>კუთხით</a:t>
                      </a:r>
                      <a:r>
                        <a:rPr lang="ru-RU" sz="1600" dirty="0">
                          <a:latin typeface="Calibri"/>
                          <a:ea typeface="Calibri"/>
                          <a:cs typeface="Times New Roman"/>
                        </a:rPr>
                        <a:t> </a:t>
                      </a:r>
                      <a:r>
                        <a:rPr lang="ru-RU" sz="1600" dirty="0">
                          <a:latin typeface="Sylfaen"/>
                          <a:ea typeface="Calibri"/>
                          <a:cs typeface="Sylfaen"/>
                        </a:rPr>
                        <a:t>შეესწავლათ</a:t>
                      </a:r>
                      <a:r>
                        <a:rPr lang="ru-RU" sz="1600" dirty="0">
                          <a:latin typeface="Calibri"/>
                          <a:ea typeface="Calibri"/>
                          <a:cs typeface="Times New Roman"/>
                        </a:rPr>
                        <a:t> </a:t>
                      </a:r>
                      <a:r>
                        <a:rPr lang="ru-RU" sz="1600" dirty="0">
                          <a:latin typeface="Sylfaen"/>
                          <a:ea typeface="Calibri"/>
                          <a:cs typeface="Sylfaen"/>
                        </a:rPr>
                        <a:t>და</a:t>
                      </a:r>
                      <a:r>
                        <a:rPr lang="ru-RU" sz="1600" dirty="0">
                          <a:latin typeface="Calibri"/>
                          <a:ea typeface="Calibri"/>
                          <a:cs typeface="Times New Roman"/>
                        </a:rPr>
                        <a:t> </a:t>
                      </a:r>
                      <a:r>
                        <a:rPr lang="ru-RU" sz="1600" dirty="0">
                          <a:latin typeface="Sylfaen"/>
                          <a:ea typeface="Calibri"/>
                          <a:cs typeface="Sylfaen"/>
                        </a:rPr>
                        <a:t>ისე</a:t>
                      </a:r>
                      <a:r>
                        <a:rPr lang="ru-RU" sz="1600" dirty="0">
                          <a:latin typeface="Calibri"/>
                          <a:ea typeface="Calibri"/>
                          <a:cs typeface="Times New Roman"/>
                        </a:rPr>
                        <a:t> </a:t>
                      </a:r>
                      <a:r>
                        <a:rPr lang="ru-RU" sz="1600" dirty="0">
                          <a:latin typeface="Sylfaen"/>
                          <a:ea typeface="Calibri"/>
                          <a:cs typeface="Sylfaen"/>
                        </a:rPr>
                        <a:t>მოეხდინათ</a:t>
                      </a:r>
                      <a:r>
                        <a:rPr lang="ru-RU" sz="1600" dirty="0">
                          <a:latin typeface="Calibri"/>
                          <a:ea typeface="Calibri"/>
                          <a:cs typeface="Times New Roman"/>
                        </a:rPr>
                        <a:t> </a:t>
                      </a:r>
                      <a:r>
                        <a:rPr lang="ru-RU" sz="1600" dirty="0">
                          <a:latin typeface="Sylfaen"/>
                          <a:ea typeface="Calibri"/>
                          <a:cs typeface="Sylfaen"/>
                        </a:rPr>
                        <a:t>ცოდნის</a:t>
                      </a:r>
                      <a:r>
                        <a:rPr lang="ru-RU" sz="1600" dirty="0">
                          <a:latin typeface="Calibri"/>
                          <a:ea typeface="Calibri"/>
                          <a:cs typeface="Times New Roman"/>
                        </a:rPr>
                        <a:t> </a:t>
                      </a:r>
                      <a:r>
                        <a:rPr lang="ru-RU" sz="1600" dirty="0">
                          <a:latin typeface="Sylfaen"/>
                          <a:ea typeface="Calibri"/>
                          <a:cs typeface="Sylfaen"/>
                        </a:rPr>
                        <a:t>სინთეზი</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dirty="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ru-RU" sz="1100">
                          <a:latin typeface="Calibri"/>
                          <a:ea typeface="Calibri"/>
                          <a:cs typeface="Times New Roman"/>
                        </a:rPr>
                        <a:t>5</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ru-RU" sz="1600" dirty="0">
                          <a:latin typeface="Sylfaen"/>
                          <a:ea typeface="Calibri"/>
                          <a:cs typeface="Sylfaen"/>
                        </a:rPr>
                        <a:t>მოსწავლეებს</a:t>
                      </a:r>
                      <a:r>
                        <a:rPr lang="ru-RU" sz="1600" dirty="0">
                          <a:latin typeface="Calibri"/>
                          <a:ea typeface="Calibri"/>
                          <a:cs typeface="Times New Roman"/>
                        </a:rPr>
                        <a:t> </a:t>
                      </a:r>
                      <a:r>
                        <a:rPr lang="ru-RU" sz="1600" dirty="0">
                          <a:latin typeface="Sylfaen"/>
                          <a:ea typeface="Calibri"/>
                          <a:cs typeface="Sylfaen"/>
                        </a:rPr>
                        <a:t>მიეცათ</a:t>
                      </a:r>
                      <a:r>
                        <a:rPr lang="ru-RU" sz="1600" dirty="0">
                          <a:latin typeface="Calibri"/>
                          <a:ea typeface="Calibri"/>
                          <a:cs typeface="Times New Roman"/>
                        </a:rPr>
                        <a:t> </a:t>
                      </a:r>
                      <a:r>
                        <a:rPr lang="ru-RU" sz="1600" dirty="0">
                          <a:latin typeface="Sylfaen"/>
                          <a:ea typeface="Calibri"/>
                          <a:cs typeface="Sylfaen"/>
                        </a:rPr>
                        <a:t>საშუალება</a:t>
                      </a:r>
                      <a:r>
                        <a:rPr lang="ru-RU" sz="1600" dirty="0">
                          <a:latin typeface="Calibri"/>
                          <a:ea typeface="Calibri"/>
                          <a:cs typeface="Times New Roman"/>
                        </a:rPr>
                        <a:t>, </a:t>
                      </a:r>
                      <a:r>
                        <a:rPr lang="ru-RU" sz="1600" dirty="0">
                          <a:latin typeface="Sylfaen"/>
                          <a:ea typeface="Calibri"/>
                          <a:cs typeface="Sylfaen"/>
                        </a:rPr>
                        <a:t>საკითხების</a:t>
                      </a:r>
                      <a:r>
                        <a:rPr lang="ru-RU" sz="1600" dirty="0">
                          <a:latin typeface="Calibri"/>
                          <a:ea typeface="Calibri"/>
                          <a:cs typeface="Times New Roman"/>
                        </a:rPr>
                        <a:t> </a:t>
                      </a:r>
                      <a:r>
                        <a:rPr lang="ru-RU" sz="1600" dirty="0">
                          <a:latin typeface="Sylfaen"/>
                          <a:ea typeface="Calibri"/>
                          <a:cs typeface="Sylfaen"/>
                        </a:rPr>
                        <a:t>შეჯამებისას</a:t>
                      </a:r>
                      <a:r>
                        <a:rPr lang="ru-RU" sz="1600" dirty="0">
                          <a:latin typeface="Calibri"/>
                          <a:ea typeface="Calibri"/>
                          <a:cs typeface="Times New Roman"/>
                        </a:rPr>
                        <a:t> </a:t>
                      </a:r>
                      <a:r>
                        <a:rPr lang="ru-RU" sz="1600" dirty="0">
                          <a:latin typeface="Sylfaen"/>
                          <a:ea typeface="Calibri"/>
                          <a:cs typeface="Sylfaen"/>
                        </a:rPr>
                        <a:t>წინარე</a:t>
                      </a:r>
                      <a:r>
                        <a:rPr lang="ru-RU" sz="1600" dirty="0">
                          <a:latin typeface="Calibri"/>
                          <a:ea typeface="Calibri"/>
                          <a:cs typeface="Times New Roman"/>
                        </a:rPr>
                        <a:t> </a:t>
                      </a:r>
                      <a:r>
                        <a:rPr lang="ru-RU" sz="1600" dirty="0">
                          <a:latin typeface="Sylfaen"/>
                          <a:ea typeface="Calibri"/>
                          <a:cs typeface="Sylfaen"/>
                        </a:rPr>
                        <a:t>ცოდნა</a:t>
                      </a:r>
                      <a:r>
                        <a:rPr lang="ru-RU" sz="1600" dirty="0">
                          <a:latin typeface="Calibri"/>
                          <a:ea typeface="Calibri"/>
                          <a:cs typeface="Times New Roman"/>
                        </a:rPr>
                        <a:t> </a:t>
                      </a:r>
                      <a:r>
                        <a:rPr lang="ru-RU" sz="1600" dirty="0">
                          <a:latin typeface="Sylfaen"/>
                          <a:ea typeface="Calibri"/>
                          <a:cs typeface="Sylfaen"/>
                        </a:rPr>
                        <a:t>გამოეყენებინათ</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ru-RU" sz="1100">
                          <a:latin typeface="Calibri"/>
                          <a:ea typeface="Calibri"/>
                          <a:cs typeface="Times New Roman"/>
                        </a:rPr>
                        <a:t>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ru-RU" sz="1600" dirty="0">
                          <a:latin typeface="Sylfaen"/>
                          <a:ea typeface="Calibri"/>
                          <a:cs typeface="Sylfaen"/>
                        </a:rPr>
                        <a:t>მასწავლებელმა</a:t>
                      </a:r>
                      <a:r>
                        <a:rPr lang="ru-RU" sz="1600" dirty="0">
                          <a:latin typeface="Calibri"/>
                          <a:ea typeface="Calibri"/>
                          <a:cs typeface="Times New Roman"/>
                        </a:rPr>
                        <a:t> </a:t>
                      </a:r>
                      <a:r>
                        <a:rPr lang="ru-RU" sz="1600" dirty="0">
                          <a:latin typeface="Sylfaen"/>
                          <a:ea typeface="Calibri"/>
                          <a:cs typeface="Sylfaen"/>
                        </a:rPr>
                        <a:t>შეფასების</a:t>
                      </a:r>
                      <a:r>
                        <a:rPr lang="ru-RU" sz="1600" dirty="0">
                          <a:latin typeface="Calibri"/>
                          <a:ea typeface="Calibri"/>
                          <a:cs typeface="Times New Roman"/>
                        </a:rPr>
                        <a:t> </a:t>
                      </a:r>
                      <a:r>
                        <a:rPr lang="ru-RU" sz="1600" dirty="0">
                          <a:latin typeface="Sylfaen"/>
                          <a:ea typeface="Calibri"/>
                          <a:cs typeface="Sylfaen"/>
                        </a:rPr>
                        <a:t>კრიტერიუმები</a:t>
                      </a:r>
                      <a:r>
                        <a:rPr lang="ru-RU" sz="1600" dirty="0">
                          <a:latin typeface="Calibri"/>
                          <a:ea typeface="Calibri"/>
                          <a:cs typeface="Times New Roman"/>
                        </a:rPr>
                        <a:t> </a:t>
                      </a:r>
                      <a:r>
                        <a:rPr lang="ru-RU" sz="1600" dirty="0">
                          <a:latin typeface="Sylfaen"/>
                          <a:ea typeface="Calibri"/>
                          <a:cs typeface="Sylfaen"/>
                        </a:rPr>
                        <a:t>მიზნისა</a:t>
                      </a:r>
                      <a:r>
                        <a:rPr lang="ru-RU" sz="1600" dirty="0">
                          <a:latin typeface="Calibri"/>
                          <a:ea typeface="Calibri"/>
                          <a:cs typeface="Times New Roman"/>
                        </a:rPr>
                        <a:t> </a:t>
                      </a:r>
                      <a:r>
                        <a:rPr lang="ru-RU" sz="1600" dirty="0">
                          <a:latin typeface="Sylfaen"/>
                          <a:ea typeface="Calibri"/>
                          <a:cs typeface="Sylfaen"/>
                        </a:rPr>
                        <a:t>და</a:t>
                      </a:r>
                      <a:r>
                        <a:rPr lang="ru-RU" sz="1600" dirty="0">
                          <a:latin typeface="Calibri"/>
                          <a:ea typeface="Calibri"/>
                          <a:cs typeface="Times New Roman"/>
                        </a:rPr>
                        <a:t> </a:t>
                      </a:r>
                      <a:r>
                        <a:rPr lang="ru-RU" sz="1600" dirty="0">
                          <a:latin typeface="Sylfaen"/>
                          <a:ea typeface="Calibri"/>
                          <a:cs typeface="Sylfaen"/>
                        </a:rPr>
                        <a:t>სტანდარტის</a:t>
                      </a:r>
                      <a:r>
                        <a:rPr lang="ru-RU" sz="1600" dirty="0">
                          <a:latin typeface="Calibri"/>
                          <a:ea typeface="Calibri"/>
                          <a:cs typeface="Times New Roman"/>
                        </a:rPr>
                        <a:t> </a:t>
                      </a:r>
                      <a:r>
                        <a:rPr lang="ru-RU" sz="1600" dirty="0">
                          <a:latin typeface="Sylfaen"/>
                          <a:ea typeface="Calibri"/>
                          <a:cs typeface="Sylfaen"/>
                        </a:rPr>
                        <a:t>მიხედვით</a:t>
                      </a:r>
                      <a:r>
                        <a:rPr lang="ru-RU" sz="1600" dirty="0">
                          <a:latin typeface="Calibri"/>
                          <a:ea typeface="Calibri"/>
                          <a:cs typeface="Times New Roman"/>
                        </a:rPr>
                        <a:t> </a:t>
                      </a:r>
                      <a:r>
                        <a:rPr lang="ru-RU" sz="1600" dirty="0">
                          <a:latin typeface="Sylfaen"/>
                          <a:ea typeface="Calibri"/>
                          <a:cs typeface="Sylfaen"/>
                        </a:rPr>
                        <a:t>შეადგინა</a:t>
                      </a:r>
                      <a:r>
                        <a:rPr lang="ru-RU" sz="1600" dirty="0">
                          <a:latin typeface="Calibri"/>
                          <a:ea typeface="Calibri"/>
                          <a:cs typeface="Times New Roman"/>
                        </a:rPr>
                        <a:t> </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100" dirty="0" smtClean="0">
                          <a:latin typeface="Calibri"/>
                          <a:ea typeface="Calibri"/>
                          <a:cs typeface="Times New Roman"/>
                        </a:rPr>
                        <a:t>7</a:t>
                      </a:r>
                      <a:endParaRPr lang="ru-RU" sz="11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ru-RU" sz="1600" dirty="0">
                          <a:latin typeface="Sylfaen"/>
                          <a:ea typeface="Calibri"/>
                          <a:cs typeface="Sylfaen"/>
                        </a:rPr>
                        <a:t>რეკომენდაცია</a:t>
                      </a:r>
                      <a:r>
                        <a:rPr lang="ru-RU" sz="1600" dirty="0">
                          <a:latin typeface="Calibri"/>
                          <a:ea typeface="Calibri"/>
                          <a:cs typeface="Times New Roman"/>
                        </a:rPr>
                        <a:t>:</a:t>
                      </a:r>
                      <a:endParaRPr lang="en-US" sz="1600" dirty="0">
                        <a:latin typeface="Calibri"/>
                        <a:ea typeface="Calibri"/>
                        <a:cs typeface="Times New Roman"/>
                      </a:endParaRPr>
                    </a:p>
                    <a:p>
                      <a:pPr marL="457200" marR="0" algn="just">
                        <a:lnSpc>
                          <a:spcPct val="115000"/>
                        </a:lnSpc>
                        <a:spcBef>
                          <a:spcPts val="0"/>
                        </a:spcBef>
                        <a:spcAft>
                          <a:spcPts val="0"/>
                        </a:spcAft>
                      </a:pPr>
                      <a:r>
                        <a:rPr lang="ru-RU" sz="1600" dirty="0">
                          <a:latin typeface="Sylfaen"/>
                          <a:ea typeface="Calibri"/>
                          <a:cs typeface="Sylfaen"/>
                        </a:rPr>
                        <a:t>დასკვნა</a:t>
                      </a:r>
                      <a:r>
                        <a:rPr lang="ru-RU" sz="1600" dirty="0">
                          <a:latin typeface="Calibri"/>
                          <a:ea typeface="Calibri"/>
                          <a:cs typeface="Times New Roman"/>
                        </a:rPr>
                        <a:t>:</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a:latin typeface="Sylfaen"/>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ka-GE" sz="1100" dirty="0">
                        <a:latin typeface="Sylfaen"/>
                        <a:ea typeface="Calibri"/>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965" y="304800"/>
            <a:ext cx="8229600" cy="609600"/>
          </a:xfrm>
        </p:spPr>
        <p:txBody>
          <a:bodyPr>
            <a:normAutofit fontScale="90000"/>
          </a:bodyPr>
          <a:lstStyle/>
          <a:p>
            <a:r>
              <a:rPr lang="en-US" dirty="0" smtClean="0"/>
              <a:t> </a:t>
            </a:r>
            <a:r>
              <a:rPr lang="ka-GE" dirty="0" smtClean="0"/>
              <a:t>დასკვნა</a:t>
            </a:r>
            <a:endParaRPr lang="en-US" dirty="0"/>
          </a:p>
        </p:txBody>
      </p:sp>
      <p:sp>
        <p:nvSpPr>
          <p:cNvPr id="3" name="Содержимое 2"/>
          <p:cNvSpPr>
            <a:spLocks noGrp="1"/>
          </p:cNvSpPr>
          <p:nvPr>
            <p:ph idx="1"/>
          </p:nvPr>
        </p:nvSpPr>
        <p:spPr>
          <a:xfrm>
            <a:off x="448964" y="1143000"/>
            <a:ext cx="8390235" cy="5340099"/>
          </a:xfrm>
        </p:spPr>
        <p:txBody>
          <a:bodyPr>
            <a:normAutofit fontScale="70000" lnSpcReduction="20000"/>
          </a:bodyPr>
          <a:lstStyle/>
          <a:p>
            <a:r>
              <a:rPr lang="ka-GE" dirty="0" smtClean="0"/>
              <a:t>სკოლაში განხორციელდა პრაქტიკული კვლევა. აღნიშნული კვლევის მიზანი იყო  ინტეგრირებული გაკვეთილების დაგეგმვისა და განხორციელების პრაქტიკის გაუმჯობესება და მასწავლებლების მიერ მისი გამოყენება საგაკვეთილო პროცესში ჩვეულებრივ გაკვეთილებთან ერთად. პროექტის ფარგლებში მონაწილე მასწავლებლები საკუთარ კათედრებზე შეეცდებინ ინტეგრირებული გაკვეთილების დგეგმის შედეგად მიღებული ცოდნა, უნრების გაზიარებას. განხორციელდა ინტერვენცია: სტრუქტურული და შინაარსობრივი. სტრუქტურული ცვლილების მიზანი იყო გაკვეთილის გეგმის შემადგენელი კომპონენტების ერთგვაროვანი აღქმა( პროექტში მონაწილე) პედაგოგების მიერ და მასში, პედაგოგთა საჭიროებიდან გამომდინარე, ცვლილებების შეტანა. სტრუქტურული ცვლილების შემდეგ შეიქმნა ინტეგრირებული გაკვეთილის გეგმის ჩარჩო, რომელიც ხემლმისაწვდომის ყველა მასწავლებლისთვის. შინაარსობრივი ცვლილება მიზნად  ისახავდა კათედრის ყოველკვირეულ შეხვედრებზე გაკვეთილის შინაარსთან და დაგეგმვასთან დაკავშირებული საკითხების განხილვას (</a:t>
            </a:r>
            <a:r>
              <a:rPr lang="ru-RU" dirty="0" err="1" smtClean="0"/>
              <a:t>Lesson</a:t>
            </a:r>
            <a:r>
              <a:rPr lang="ru-RU" dirty="0" smtClean="0"/>
              <a:t> </a:t>
            </a:r>
            <a:r>
              <a:rPr lang="ru-RU" dirty="0" err="1" smtClean="0"/>
              <a:t>Study</a:t>
            </a:r>
            <a:r>
              <a:rPr lang="ru-RU" dirty="0" smtClean="0"/>
              <a:t>) </a:t>
            </a:r>
            <a:r>
              <a:rPr lang="ka-GE" dirty="0" smtClean="0"/>
              <a:t>პრაქტიკის დანერგვით.  </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Image result for thank you gif"/>
          <p:cNvPicPr>
            <a:picLocks noChangeAspect="1" noChangeArrowheads="1" noCrop="1"/>
          </p:cNvPicPr>
          <p:nvPr/>
        </p:nvPicPr>
        <p:blipFill>
          <a:blip r:embed="rId2"/>
          <a:srcRect/>
          <a:stretch>
            <a:fillRect/>
          </a:stretch>
        </p:blipFill>
        <p:spPr bwMode="auto">
          <a:xfrm>
            <a:off x="533400" y="1676400"/>
            <a:ext cx="7543800" cy="4267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b="1" dirty="0" smtClean="0"/>
              <a:t>საგანთა ინტეგრორების მნიშვნელობა</a:t>
            </a:r>
            <a:r>
              <a:rPr lang="en-US" b="1" dirty="0" smtClean="0"/>
              <a:t/>
            </a:r>
            <a:br>
              <a:rPr lang="en-US" b="1" dirty="0" smtClean="0"/>
            </a:br>
            <a:endParaRPr lang="en-US" dirty="0"/>
          </a:p>
        </p:txBody>
      </p:sp>
      <p:sp>
        <p:nvSpPr>
          <p:cNvPr id="3" name="Content Placeholder 2"/>
          <p:cNvSpPr>
            <a:spLocks noGrp="1"/>
          </p:cNvSpPr>
          <p:nvPr>
            <p:ph idx="1"/>
          </p:nvPr>
        </p:nvSpPr>
        <p:spPr>
          <a:xfrm>
            <a:off x="152400" y="1219200"/>
            <a:ext cx="8526165" cy="5638800"/>
          </a:xfrm>
        </p:spPr>
        <p:txBody>
          <a:bodyPr>
            <a:normAutofit fontScale="25000" lnSpcReduction="20000"/>
          </a:bodyPr>
          <a:lstStyle/>
          <a:p>
            <a:endParaRPr lang="en-US" dirty="0" smtClean="0"/>
          </a:p>
          <a:p>
            <a:pPr lvl="0"/>
            <a:r>
              <a:rPr lang="ka-GE" sz="5600" dirty="0" smtClean="0">
                <a:latin typeface="+mj-lt"/>
              </a:rPr>
              <a:t>შესავალი</a:t>
            </a:r>
            <a:endParaRPr lang="en-US" sz="5600" dirty="0" smtClean="0">
              <a:latin typeface="+mj-lt"/>
            </a:endParaRPr>
          </a:p>
          <a:p>
            <a:pPr lvl="0"/>
            <a:r>
              <a:rPr lang="ka-GE" sz="5600" dirty="0" smtClean="0">
                <a:latin typeface="+mj-lt"/>
              </a:rPr>
              <a:t>მოკლე ინფორმაცია სკოლის შესახებ</a:t>
            </a:r>
            <a:endParaRPr lang="en-US" sz="5600" dirty="0" smtClean="0">
              <a:latin typeface="+mj-lt"/>
            </a:endParaRPr>
          </a:p>
          <a:p>
            <a:pPr lvl="0"/>
            <a:r>
              <a:rPr lang="ka-GE" sz="5600" dirty="0" smtClean="0">
                <a:latin typeface="+mj-lt"/>
              </a:rPr>
              <a:t>ინტგრირებული გაკვეთილების დაგეგმვისა და განხორციელების პრაქტიკა და </a:t>
            </a:r>
            <a:endParaRPr lang="en-US" sz="5600" dirty="0" smtClean="0">
              <a:latin typeface="+mj-lt"/>
            </a:endParaRPr>
          </a:p>
          <a:p>
            <a:r>
              <a:rPr lang="ka-GE" sz="5600" dirty="0" smtClean="0">
                <a:latin typeface="+mj-lt"/>
              </a:rPr>
              <a:t>მასთან დაკავშირებული სირთულეები                                                                                    </a:t>
            </a:r>
            <a:endParaRPr lang="en-US" sz="5600" dirty="0" smtClean="0">
              <a:latin typeface="+mj-lt"/>
            </a:endParaRPr>
          </a:p>
          <a:p>
            <a:pPr lvl="0"/>
            <a:r>
              <a:rPr lang="ka-GE" sz="5600" dirty="0" smtClean="0">
                <a:latin typeface="+mj-lt"/>
              </a:rPr>
              <a:t>პრობლემა და საკვლევი საკითხი</a:t>
            </a:r>
            <a:endParaRPr lang="en-US" sz="5600" dirty="0" smtClean="0">
              <a:latin typeface="+mj-lt"/>
            </a:endParaRPr>
          </a:p>
          <a:p>
            <a:pPr lvl="0"/>
            <a:r>
              <a:rPr lang="ka-GE" sz="5600" dirty="0" smtClean="0">
                <a:latin typeface="+mj-lt"/>
              </a:rPr>
              <a:t>  ინტეგრირებული გაკვეთილების დაგეგმვისა და განხორციელების პრაქტიკა და მასთან დაკავშირებული სირთულეები</a:t>
            </a:r>
            <a:endParaRPr lang="en-US" sz="5600" dirty="0" smtClean="0">
              <a:latin typeface="+mj-lt"/>
            </a:endParaRPr>
          </a:p>
          <a:p>
            <a:pPr lvl="0"/>
            <a:r>
              <a:rPr lang="ka-GE" sz="5600" dirty="0" smtClean="0">
                <a:latin typeface="+mj-lt"/>
              </a:rPr>
              <a:t>პრობლემის გამომწვევი სავარაუდო მიზეზები</a:t>
            </a:r>
            <a:endParaRPr lang="en-US" sz="5600" dirty="0" smtClean="0">
              <a:latin typeface="+mj-lt"/>
            </a:endParaRPr>
          </a:p>
          <a:p>
            <a:pPr lvl="0"/>
            <a:r>
              <a:rPr lang="ka-GE" sz="5600" dirty="0" smtClean="0">
                <a:latin typeface="+mj-lt"/>
              </a:rPr>
              <a:t>კვლევ</a:t>
            </a:r>
            <a:r>
              <a:rPr lang="ru-RU" sz="5600" dirty="0" smtClean="0">
                <a:latin typeface="+mj-lt"/>
              </a:rPr>
              <a:t>ის მიზანი</a:t>
            </a:r>
            <a:r>
              <a:rPr lang="ka-GE" sz="5600" dirty="0" smtClean="0">
                <a:latin typeface="+mj-lt"/>
              </a:rPr>
              <a:t>- ინტეგრირებული </a:t>
            </a:r>
            <a:r>
              <a:rPr lang="ru-RU" sz="5600" dirty="0" smtClean="0">
                <a:latin typeface="+mj-lt"/>
              </a:rPr>
              <a:t>გაკვეთილების დაგეგმვისა და განხორციელების პრაქტიკ</a:t>
            </a:r>
            <a:r>
              <a:rPr lang="ka-GE" sz="5600" dirty="0" smtClean="0">
                <a:latin typeface="+mj-lt"/>
              </a:rPr>
              <a:t>ის გაუმჯობესება</a:t>
            </a:r>
            <a:endParaRPr lang="en-US" sz="5600" dirty="0" smtClean="0">
              <a:latin typeface="+mj-lt"/>
            </a:endParaRPr>
          </a:p>
          <a:p>
            <a:pPr lvl="0"/>
            <a:r>
              <a:rPr lang="ka-GE" sz="5600" dirty="0" smtClean="0">
                <a:latin typeface="+mj-lt"/>
              </a:rPr>
              <a:t>კვლევ</a:t>
            </a:r>
            <a:r>
              <a:rPr lang="ru-RU" sz="5600" dirty="0" smtClean="0">
                <a:latin typeface="+mj-lt"/>
              </a:rPr>
              <a:t>ის ამოცანა</a:t>
            </a:r>
            <a:endParaRPr lang="en-US" sz="5600" dirty="0" smtClean="0">
              <a:latin typeface="+mj-lt"/>
            </a:endParaRPr>
          </a:p>
          <a:p>
            <a:pPr lvl="0"/>
            <a:r>
              <a:rPr lang="ka-GE" sz="5600" dirty="0" smtClean="0">
                <a:latin typeface="+mj-lt"/>
              </a:rPr>
              <a:t>ლიტერატურის მიმოხილვა</a:t>
            </a:r>
            <a:endParaRPr lang="en-US" sz="5600" dirty="0" smtClean="0">
              <a:latin typeface="+mj-lt"/>
            </a:endParaRPr>
          </a:p>
          <a:p>
            <a:pPr lvl="0"/>
            <a:r>
              <a:rPr lang="ka-GE" sz="5600" dirty="0" smtClean="0">
                <a:latin typeface="+mj-lt"/>
              </a:rPr>
              <a:t>რატომ უნდა დავგეგმოთ ინტეგრირებული გაკვეთილი?                                                   </a:t>
            </a:r>
            <a:endParaRPr lang="en-US" sz="5600" dirty="0" smtClean="0">
              <a:latin typeface="+mj-lt"/>
            </a:endParaRPr>
          </a:p>
          <a:p>
            <a:pPr lvl="0"/>
            <a:r>
              <a:rPr lang="ka-GE" sz="5600" dirty="0" smtClean="0">
                <a:latin typeface="+mj-lt"/>
              </a:rPr>
              <a:t> კვლევის </a:t>
            </a:r>
            <a:r>
              <a:rPr lang="ru-RU" sz="5600" dirty="0" smtClean="0">
                <a:latin typeface="+mj-lt"/>
              </a:rPr>
              <a:t>სამიზნე ჯგუფი</a:t>
            </a:r>
            <a:r>
              <a:rPr lang="ka-GE" sz="5600" dirty="0" smtClean="0">
                <a:latin typeface="+mj-lt"/>
              </a:rPr>
              <a:t>                                                                                                           </a:t>
            </a:r>
            <a:endParaRPr lang="en-US" sz="5600" dirty="0" smtClean="0">
              <a:latin typeface="+mj-lt"/>
            </a:endParaRPr>
          </a:p>
          <a:p>
            <a:pPr lvl="0"/>
            <a:r>
              <a:rPr lang="ru-RU" sz="5600" dirty="0" smtClean="0">
                <a:latin typeface="+mj-lt"/>
              </a:rPr>
              <a:t>მონაცემების შეგროვება</a:t>
            </a:r>
            <a:r>
              <a:rPr lang="ka-GE" sz="5600" dirty="0" smtClean="0">
                <a:latin typeface="+mj-lt"/>
              </a:rPr>
              <a:t>                                                                                                                                       </a:t>
            </a:r>
            <a:endParaRPr lang="en-US" sz="5600" dirty="0" smtClean="0">
              <a:latin typeface="+mj-lt"/>
            </a:endParaRPr>
          </a:p>
          <a:p>
            <a:pPr lvl="0"/>
            <a:r>
              <a:rPr lang="ka-GE" sz="5600" dirty="0" smtClean="0">
                <a:latin typeface="+mj-lt"/>
              </a:rPr>
              <a:t>კვლევის ვადები</a:t>
            </a:r>
            <a:endParaRPr lang="en-US" sz="5600" dirty="0" smtClean="0">
              <a:latin typeface="+mj-lt"/>
            </a:endParaRPr>
          </a:p>
          <a:p>
            <a:pPr lvl="0"/>
            <a:r>
              <a:rPr lang="ka-GE" sz="5600" dirty="0" smtClean="0">
                <a:latin typeface="+mj-lt"/>
              </a:rPr>
              <a:t>გაკვეთილის გეგმები</a:t>
            </a:r>
            <a:endParaRPr lang="en-US" sz="5600" dirty="0" smtClean="0">
              <a:latin typeface="+mj-lt"/>
            </a:endParaRPr>
          </a:p>
          <a:p>
            <a:pPr lvl="0"/>
            <a:r>
              <a:rPr lang="ka-GE" sz="5600" dirty="0" smtClean="0">
                <a:latin typeface="+mj-lt"/>
              </a:rPr>
              <a:t>კვლევის შედეგები-გამოკითხვის  შედეგების ანალიზი</a:t>
            </a:r>
            <a:endParaRPr lang="en-US" sz="5600" dirty="0" smtClean="0">
              <a:latin typeface="+mj-lt"/>
            </a:endParaRPr>
          </a:p>
          <a:p>
            <a:pPr lvl="0"/>
            <a:r>
              <a:rPr lang="ka-GE" sz="5600" dirty="0" smtClean="0">
                <a:latin typeface="+mj-lt"/>
              </a:rPr>
              <a:t>ინტერვენციის აღწერა და მისი შედეგები-ინტერვენცია                                                   </a:t>
            </a:r>
            <a:endParaRPr lang="en-US" sz="5600" dirty="0" smtClean="0">
              <a:latin typeface="+mj-lt"/>
            </a:endParaRPr>
          </a:p>
          <a:p>
            <a:r>
              <a:rPr lang="ka-GE" sz="5600" dirty="0" smtClean="0">
                <a:latin typeface="+mj-lt"/>
              </a:rPr>
              <a:t>მიგნებები</a:t>
            </a:r>
            <a:endParaRPr lang="en-US" sz="5600" dirty="0" smtClean="0">
              <a:latin typeface="+mj-lt"/>
            </a:endParaRPr>
          </a:p>
          <a:p>
            <a:pPr lvl="0"/>
            <a:r>
              <a:rPr lang="ru-RU" sz="5600" dirty="0" smtClean="0">
                <a:latin typeface="+mj-lt"/>
              </a:rPr>
              <a:t>რეკომენდაციები</a:t>
            </a:r>
            <a:endParaRPr lang="en-US" sz="5600" dirty="0" smtClean="0">
              <a:latin typeface="+mj-lt"/>
            </a:endParaRPr>
          </a:p>
          <a:p>
            <a:pPr lvl="0"/>
            <a:r>
              <a:rPr lang="ka-GE" sz="5600" dirty="0" smtClean="0">
                <a:latin typeface="+mj-lt"/>
              </a:rPr>
              <a:t>ცვლილებების განხორციელებისათვის არახელსაყრელი პერიოდი</a:t>
            </a:r>
            <a:endParaRPr lang="en-US" sz="5600" dirty="0" smtClean="0">
              <a:latin typeface="+mj-lt"/>
            </a:endParaRPr>
          </a:p>
          <a:p>
            <a:pPr lvl="0"/>
            <a:r>
              <a:rPr lang="ka-GE" sz="5600" dirty="0" smtClean="0">
                <a:latin typeface="+mj-lt"/>
              </a:rPr>
              <a:t>დასკვნა</a:t>
            </a:r>
            <a:endParaRPr lang="en-US" sz="5600" dirty="0" smtClean="0">
              <a:latin typeface="+mj-lt"/>
            </a:endParaRPr>
          </a:p>
          <a:p>
            <a:r>
              <a:rPr lang="ka-GE" sz="5600" dirty="0" smtClean="0">
                <a:latin typeface="+mj-lt"/>
              </a:rPr>
              <a:t> </a:t>
            </a:r>
            <a:endParaRPr lang="en-US" sz="5600" dirty="0" smtClean="0">
              <a:latin typeface="+mj-lt"/>
            </a:endParaRPr>
          </a:p>
          <a:p>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ka-GE" b="1" dirty="0" smtClean="0"/>
              <a:t>შესავალი</a:t>
            </a:r>
            <a:r>
              <a:rPr lang="en-US" dirty="0" smtClean="0"/>
              <a:t/>
            </a:r>
            <a:br>
              <a:rPr lang="en-US" dirty="0" smtClean="0"/>
            </a:br>
            <a:endParaRPr lang="en-US" dirty="0"/>
          </a:p>
        </p:txBody>
      </p:sp>
      <p:sp>
        <p:nvSpPr>
          <p:cNvPr id="5" name="Content Placeholder 4"/>
          <p:cNvSpPr>
            <a:spLocks noGrp="1"/>
          </p:cNvSpPr>
          <p:nvPr>
            <p:ph idx="1"/>
          </p:nvPr>
        </p:nvSpPr>
        <p:spPr>
          <a:xfrm>
            <a:off x="2057400" y="1443834"/>
            <a:ext cx="6858000" cy="5109365"/>
          </a:xfrm>
        </p:spPr>
        <p:txBody>
          <a:bodyPr>
            <a:normAutofit fontScale="85000" lnSpcReduction="10000"/>
          </a:bodyPr>
          <a:lstStyle/>
          <a:p>
            <a:r>
              <a:rPr lang="ka-GE" dirty="0" smtClean="0"/>
              <a:t>წინამდებარე ნაშრომი წარმოადგენს ბათუმის ერთ-ერთ საჯარო სკოლაში განხორცილებული პრაქტიკული კვლევის ანგარიშს. კვლევა განახორციელა ამავე სკოლის ინგლისური ენის  პედაგოგმა, რომელიც  ჩართული იყო </a:t>
            </a:r>
            <a:r>
              <a:rPr lang="en-US" dirty="0" smtClean="0"/>
              <a:t>PH International </a:t>
            </a:r>
            <a:r>
              <a:rPr lang="en-US" dirty="0" err="1" smtClean="0"/>
              <a:t>საქართველო</a:t>
            </a:r>
            <a:r>
              <a:rPr lang="en-US" dirty="0" smtClean="0"/>
              <a:t>-</a:t>
            </a:r>
            <a:r>
              <a:rPr lang="ka-GE" dirty="0" smtClean="0"/>
              <a:t>ინგლისური ენა სამოქალაქო განათლების გამოყენებით საგანმანათლებლო პროგრამაში. აღნიშნული პროგრამის მიზანი იყო საგანთა შორის ინტეგრაცია- სამოქალაქო განათლება, ინგლისური ენა, ტექნოლოგიების   გამოყენება და გაკვეთილის დაგეგმვა შექმნილი დაგეგმისას წარმოქმნილი საჭირობების კვლევა</a:t>
            </a:r>
            <a:r>
              <a:rPr lang="en-US" dirty="0" smtClean="0"/>
              <a:t>.</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27605"/>
            <a:ext cx="8085433" cy="763525"/>
          </a:xfrm>
        </p:spPr>
        <p:txBody>
          <a:bodyPr>
            <a:normAutofit fontScale="90000"/>
          </a:bodyPr>
          <a:lstStyle/>
          <a:p>
            <a:r>
              <a:rPr lang="ka-GE" sz="2200" b="1" dirty="0" smtClean="0"/>
              <a:t>ინტგრირებული გაკვეთილების დაგეგმვისა და განხორციელების პრაქტიკა და მასთან დაკავშირებული სირთულეები</a:t>
            </a:r>
            <a:r>
              <a:rPr lang="en-US" b="1" dirty="0" smtClean="0"/>
              <a:t/>
            </a:r>
            <a:br>
              <a:rPr lang="en-US" b="1" dirty="0" smtClean="0"/>
            </a:br>
            <a:endParaRPr lang="en-US" dirty="0"/>
          </a:p>
        </p:txBody>
      </p:sp>
      <p:sp>
        <p:nvSpPr>
          <p:cNvPr id="3" name="Содержимое 2"/>
          <p:cNvSpPr>
            <a:spLocks noGrp="1"/>
          </p:cNvSpPr>
          <p:nvPr>
            <p:ph idx="1"/>
          </p:nvPr>
        </p:nvSpPr>
        <p:spPr>
          <a:xfrm>
            <a:off x="457200" y="1443835"/>
            <a:ext cx="8237834" cy="5185565"/>
          </a:xfrm>
        </p:spPr>
        <p:txBody>
          <a:bodyPr/>
          <a:lstStyle/>
          <a:p>
            <a:r>
              <a:rPr lang="en-US" dirty="0" smtClean="0"/>
              <a:t>ს</a:t>
            </a:r>
            <a:r>
              <a:rPr lang="ka-GE" dirty="0" smtClean="0"/>
              <a:t>კოლის რამოდენიმე მასწავლებლის მიერ ( რომლებიც მონაწილეობდნენ პროექტში ინგლისური ენა, სამოქალაქო განათლება, ტექნოლოგიები) დაიგეგმა და ჩატარდა ინტეგრირებული 7 გაკვეთილი.   მოხდა</a:t>
            </a:r>
            <a:r>
              <a:rPr lang="en-US" dirty="0" smtClean="0"/>
              <a:t>  </a:t>
            </a:r>
            <a:r>
              <a:rPr lang="en-US" dirty="0" err="1" smtClean="0"/>
              <a:t>შემდეგი</a:t>
            </a:r>
            <a:r>
              <a:rPr lang="en-US" dirty="0" smtClean="0"/>
              <a:t> </a:t>
            </a:r>
            <a:r>
              <a:rPr lang="en-US" dirty="0" err="1" smtClean="0"/>
              <a:t>საკვლევი</a:t>
            </a:r>
            <a:r>
              <a:rPr lang="en-US" dirty="0" smtClean="0"/>
              <a:t> </a:t>
            </a:r>
            <a:r>
              <a:rPr lang="en-US" dirty="0" err="1" smtClean="0"/>
              <a:t>პრობლემის</a:t>
            </a:r>
            <a:r>
              <a:rPr lang="en-US" dirty="0" smtClean="0"/>
              <a:t> </a:t>
            </a:r>
            <a:r>
              <a:rPr lang="en-US" dirty="0" err="1" smtClean="0"/>
              <a:t>გამოკვეთა</a:t>
            </a:r>
            <a:r>
              <a:rPr lang="en-US" dirty="0" smtClean="0"/>
              <a:t>.  </a:t>
            </a:r>
            <a:r>
              <a:rPr lang="ka-GE" dirty="0" smtClean="0"/>
              <a:t>ინტეგრირებული </a:t>
            </a:r>
            <a:r>
              <a:rPr lang="en-US" dirty="0" err="1" smtClean="0"/>
              <a:t>საგაკვეთილო</a:t>
            </a:r>
            <a:r>
              <a:rPr lang="en-US" dirty="0" smtClean="0"/>
              <a:t> </a:t>
            </a:r>
            <a:r>
              <a:rPr lang="en-US" dirty="0" err="1" smtClean="0"/>
              <a:t>გეგმის</a:t>
            </a:r>
            <a:r>
              <a:rPr lang="en-US" dirty="0" smtClean="0"/>
              <a:t> </a:t>
            </a:r>
            <a:r>
              <a:rPr lang="en-US" dirty="0" err="1" smtClean="0"/>
              <a:t>წერა</a:t>
            </a:r>
            <a:r>
              <a:rPr lang="en-US" dirty="0" smtClean="0"/>
              <a:t> </a:t>
            </a:r>
            <a:r>
              <a:rPr lang="ka-GE" dirty="0" smtClean="0"/>
              <a:t>და გაკვეთილის დაგეგმა </a:t>
            </a:r>
            <a:r>
              <a:rPr lang="en-US" dirty="0" err="1" smtClean="0"/>
              <a:t>დიდ</a:t>
            </a:r>
            <a:r>
              <a:rPr lang="en-US" dirty="0" smtClean="0"/>
              <a:t> </a:t>
            </a:r>
            <a:r>
              <a:rPr lang="en-US" dirty="0" err="1" smtClean="0"/>
              <a:t>დროსა</a:t>
            </a:r>
            <a:r>
              <a:rPr lang="en-US" dirty="0" smtClean="0"/>
              <a:t> </a:t>
            </a:r>
            <a:r>
              <a:rPr lang="en-US" dirty="0" err="1" smtClean="0"/>
              <a:t>და</a:t>
            </a:r>
            <a:r>
              <a:rPr lang="en-US" dirty="0" smtClean="0"/>
              <a:t> </a:t>
            </a:r>
            <a:r>
              <a:rPr lang="en-US" dirty="0" err="1" smtClean="0"/>
              <a:t>ენერგიას</a:t>
            </a:r>
            <a:r>
              <a:rPr lang="en-US" dirty="0" smtClean="0"/>
              <a:t> </a:t>
            </a:r>
            <a:r>
              <a:rPr lang="en-US" dirty="0" err="1" smtClean="0"/>
              <a:t>მოითხოვდა</a:t>
            </a:r>
            <a:r>
              <a:rPr lang="en-US" dirty="0" smtClean="0"/>
              <a:t>, </a:t>
            </a:r>
            <a:r>
              <a:rPr lang="ka-GE" dirty="0" smtClean="0"/>
              <a:t>თუმცა </a:t>
            </a:r>
            <a:r>
              <a:rPr lang="en-US" dirty="0" smtClean="0"/>
              <a:t>  </a:t>
            </a:r>
            <a:r>
              <a:rPr lang="en-US" dirty="0" err="1" smtClean="0"/>
              <a:t>შედეგი</a:t>
            </a:r>
            <a:r>
              <a:rPr lang="en-US" dirty="0" smtClean="0"/>
              <a:t>  </a:t>
            </a:r>
            <a:r>
              <a:rPr lang="en-US" dirty="0" err="1" smtClean="0"/>
              <a:t>დახარჯული</a:t>
            </a:r>
            <a:r>
              <a:rPr lang="en-US" dirty="0" smtClean="0"/>
              <a:t>  </a:t>
            </a:r>
            <a:r>
              <a:rPr lang="en-US" dirty="0" err="1" smtClean="0"/>
              <a:t>რესურსების</a:t>
            </a:r>
            <a:r>
              <a:rPr lang="en-US" dirty="0" smtClean="0"/>
              <a:t>  </a:t>
            </a:r>
            <a:r>
              <a:rPr lang="ka-GE" dirty="0" smtClean="0"/>
              <a:t>და დროის </a:t>
            </a:r>
            <a:r>
              <a:rPr lang="en-US" dirty="0" err="1" smtClean="0"/>
              <a:t>ადეკვატური</a:t>
            </a:r>
            <a:r>
              <a:rPr lang="en-US" dirty="0" smtClean="0"/>
              <a:t>  </a:t>
            </a:r>
            <a:r>
              <a:rPr lang="en-US" dirty="0" err="1" smtClean="0"/>
              <a:t>იყო</a:t>
            </a:r>
            <a:r>
              <a:rPr lang="en-US"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066800"/>
            <a:ext cx="8229600" cy="990600"/>
          </a:xfrm>
        </p:spPr>
        <p:txBody>
          <a:bodyPr>
            <a:normAutofit fontScale="90000"/>
          </a:bodyPr>
          <a:lstStyle/>
          <a:p>
            <a:r>
              <a:rPr lang="ka-GE" b="1" dirty="0" smtClean="0"/>
              <a:t>პრობლემა და საკვლევი საკითხი </a:t>
            </a:r>
            <a:r>
              <a:rPr lang="en-US" dirty="0" smtClean="0"/>
              <a:t/>
            </a:r>
            <a:br>
              <a:rPr lang="en-US" dirty="0" smtClean="0"/>
            </a:br>
            <a:endParaRPr lang="en-US" dirty="0"/>
          </a:p>
        </p:txBody>
      </p:sp>
      <p:sp>
        <p:nvSpPr>
          <p:cNvPr id="6" name="Content Placeholder 5"/>
          <p:cNvSpPr>
            <a:spLocks noGrp="1"/>
          </p:cNvSpPr>
          <p:nvPr>
            <p:ph sz="half" idx="2"/>
          </p:nvPr>
        </p:nvSpPr>
        <p:spPr>
          <a:xfrm>
            <a:off x="448965" y="1676400"/>
            <a:ext cx="4040188" cy="5181600"/>
          </a:xfrm>
        </p:spPr>
        <p:txBody>
          <a:bodyPr>
            <a:normAutofit lnSpcReduction="10000"/>
          </a:bodyPr>
          <a:lstStyle/>
          <a:p>
            <a:r>
              <a:rPr lang="ka-GE" dirty="0" smtClean="0"/>
              <a:t>სინთეზური აზროვნების განვითარების საუკეთესო საშუალებაა.</a:t>
            </a:r>
            <a:endParaRPr lang="en-US" dirty="0" smtClean="0"/>
          </a:p>
          <a:p>
            <a:r>
              <a:rPr lang="ka-GE" dirty="0" smtClean="0"/>
              <a:t> ინტეგრირებული გაკვეთილი დეტალურად უნდა დაიგეგმოს,</a:t>
            </a:r>
            <a:endParaRPr lang="en-US" dirty="0" smtClean="0"/>
          </a:p>
          <a:p>
            <a:r>
              <a:rPr lang="ka-GE" dirty="0" smtClean="0"/>
              <a:t> სამუშაო შეხვედრა და გაკვეთილის ერთობლივად დაგეგმვა, თანამშრომლობა, აზრთა, პასუხისმგებლობის გაზიარება</a:t>
            </a:r>
            <a:endParaRPr lang="en-US" dirty="0"/>
          </a:p>
        </p:txBody>
      </p:sp>
      <p:sp>
        <p:nvSpPr>
          <p:cNvPr id="8" name="Content Placeholder 7"/>
          <p:cNvSpPr>
            <a:spLocks noGrp="1"/>
          </p:cNvSpPr>
          <p:nvPr>
            <p:ph sz="quarter" idx="4"/>
          </p:nvPr>
        </p:nvSpPr>
        <p:spPr>
          <a:xfrm>
            <a:off x="4419600" y="2207360"/>
            <a:ext cx="4258965" cy="4193440"/>
          </a:xfrm>
        </p:spPr>
        <p:txBody>
          <a:bodyPr>
            <a:normAutofit/>
          </a:bodyPr>
          <a:lstStyle/>
          <a:p>
            <a:pPr>
              <a:buNone/>
            </a:pPr>
            <a:r>
              <a:rPr lang="ka-GE" dirty="0" smtClean="0"/>
              <a:t> </a:t>
            </a:r>
            <a:endParaRPr lang="en-US" dirty="0" smtClean="0"/>
          </a:p>
          <a:p>
            <a:pPr lvl="0"/>
            <a:r>
              <a:rPr lang="ka-GE" dirty="0" smtClean="0"/>
              <a:t>თემა;</a:t>
            </a:r>
            <a:endParaRPr lang="en-US" dirty="0" smtClean="0"/>
          </a:p>
          <a:p>
            <a:pPr lvl="0"/>
            <a:r>
              <a:rPr lang="ka-GE" dirty="0" smtClean="0"/>
              <a:t>აქტივობა;</a:t>
            </a:r>
            <a:endParaRPr lang="en-US" dirty="0" smtClean="0"/>
          </a:p>
          <a:p>
            <a:pPr lvl="0"/>
            <a:r>
              <a:rPr lang="ka-GE" dirty="0" smtClean="0"/>
              <a:t>ძირითადი კითხვები;</a:t>
            </a:r>
            <a:endParaRPr lang="en-US" dirty="0" smtClean="0"/>
          </a:p>
          <a:p>
            <a:pPr lvl="0"/>
            <a:r>
              <a:rPr lang="ka-GE" dirty="0" smtClean="0"/>
              <a:t>შეფასება;</a:t>
            </a:r>
            <a:endParaRPr lang="en-US" dirty="0" smtClean="0"/>
          </a:p>
          <a:p>
            <a:pPr lvl="0"/>
            <a:r>
              <a:rPr lang="ka-GE" dirty="0" smtClean="0"/>
              <a:t>თვითშეფასება (გაკვეთილის რეფლექსია). </a:t>
            </a:r>
            <a:endParaRPr lang="en-US" dirty="0" smtClean="0"/>
          </a:p>
          <a:p>
            <a:endParaRPr lang="en-US"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40362"/>
          </a:xfrm>
        </p:spPr>
        <p:txBody>
          <a:bodyPr>
            <a:normAutofit/>
          </a:bodyPr>
          <a:lstStyle/>
          <a:p>
            <a:pPr lvl="0">
              <a:buFont typeface="Wingdings" pitchFamily="2" charset="2"/>
              <a:buChar char="§"/>
            </a:pPr>
            <a:r>
              <a:rPr lang="ka-GE" sz="2000" dirty="0" smtClean="0"/>
              <a:t>მასწავლებლები წერენ ინეგრირებულ საგაკვეთილო გეგმებს, კერძოდ</a:t>
            </a:r>
            <a:r>
              <a:rPr lang="en-US" sz="2000" dirty="0" smtClean="0"/>
              <a:t> - </a:t>
            </a:r>
            <a:r>
              <a:rPr lang="ka-GE" sz="2000" dirty="0" smtClean="0"/>
              <a:t>წერენ ბევრ აქტივობას,  რადგან შეძლონ სამივე საგანში დასახული მიზნის მიღწევა, რომელთა </a:t>
            </a:r>
            <a:r>
              <a:rPr lang="en-US" sz="2000" dirty="0" err="1" smtClean="0"/>
              <a:t>განხორციელებაც</a:t>
            </a:r>
            <a:r>
              <a:rPr lang="en-US" sz="2000" dirty="0" smtClean="0"/>
              <a:t> </a:t>
            </a:r>
            <a:r>
              <a:rPr lang="en-US" sz="2000" dirty="0" err="1" smtClean="0"/>
              <a:t>რეალურად</a:t>
            </a:r>
            <a:r>
              <a:rPr lang="en-US" sz="2000" dirty="0" smtClean="0"/>
              <a:t> </a:t>
            </a:r>
            <a:r>
              <a:rPr lang="ka-GE" sz="2000" dirty="0" smtClean="0"/>
              <a:t>რთულია</a:t>
            </a:r>
            <a:r>
              <a:rPr lang="en-US" sz="2000" dirty="0" smtClean="0"/>
              <a:t/>
            </a:r>
            <a:br>
              <a:rPr lang="en-US" sz="2000" dirty="0" smtClean="0"/>
            </a:br>
            <a:r>
              <a:rPr lang="en-US" sz="2000" dirty="0" smtClean="0"/>
              <a:t/>
            </a:r>
            <a:br>
              <a:rPr lang="en-US" sz="2000" dirty="0" smtClean="0"/>
            </a:br>
            <a:r>
              <a:rPr lang="ka-GE" sz="2000" dirty="0" smtClean="0"/>
              <a:t>არსებობდა ენის ბარიერი( რადგან მიმდინარე გაკვეთილები ინგლისურ ენაზე ტარდებოდა</a:t>
            </a:r>
            <a:r>
              <a:rPr lang="en-US" sz="2000" dirty="0" smtClean="0"/>
              <a:t/>
            </a:r>
            <a:br>
              <a:rPr lang="en-US" sz="2000" dirty="0" smtClean="0"/>
            </a:br>
            <a:r>
              <a:rPr lang="en-US" sz="2000" dirty="0" smtClean="0"/>
              <a:t/>
            </a:r>
            <a:br>
              <a:rPr lang="en-US" sz="2000" dirty="0" smtClean="0"/>
            </a:br>
            <a:r>
              <a:rPr lang="ka-GE" sz="2000" dirty="0" smtClean="0"/>
              <a:t>არსებობენ პედაგოგები, რომლებიც ინტეგრირებული გაკვეთილის საჭიროებას ეჭვქვეშ აყენებენ</a:t>
            </a:r>
            <a:r>
              <a:rPr lang="en-US" sz="2000" dirty="0" smtClean="0"/>
              <a:t>.</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a-GE" sz="2700" dirty="0" smtClean="0"/>
              <a:t>პრობლემის გამომწვევი სავარაუდო მიზეზები</a:t>
            </a:r>
            <a:r>
              <a:rPr lang="en-US" dirty="0" smtClean="0"/>
              <a:t/>
            </a:r>
            <a:br>
              <a:rPr lang="en-US" dirty="0" smtClean="0"/>
            </a:br>
            <a:endParaRPr lang="en-US" dirty="0"/>
          </a:p>
        </p:txBody>
      </p:sp>
      <p:sp>
        <p:nvSpPr>
          <p:cNvPr id="3" name="Содержимое 2"/>
          <p:cNvSpPr>
            <a:spLocks noGrp="1"/>
          </p:cNvSpPr>
          <p:nvPr>
            <p:ph idx="1"/>
          </p:nvPr>
        </p:nvSpPr>
        <p:spPr/>
        <p:txBody>
          <a:bodyPr>
            <a:normAutofit fontScale="92500" lnSpcReduction="10000"/>
          </a:bodyPr>
          <a:lstStyle/>
          <a:p>
            <a:r>
              <a:rPr lang="ka-GE" dirty="0" smtClean="0"/>
              <a:t>ერთ–ერთ სირთულედ შეიძლება განვიხილოთ </a:t>
            </a:r>
            <a:endParaRPr lang="en-US" dirty="0" smtClean="0"/>
          </a:p>
          <a:p>
            <a:pPr lvl="0">
              <a:buNone/>
            </a:pPr>
            <a:r>
              <a:rPr lang="ka-GE" dirty="0" smtClean="0"/>
              <a:t>დროის ფაქტორი. </a:t>
            </a:r>
            <a:endParaRPr lang="en-US" dirty="0" smtClean="0"/>
          </a:p>
          <a:p>
            <a:pPr lvl="0"/>
            <a:r>
              <a:rPr lang="ka-GE" dirty="0" smtClean="0"/>
              <a:t>ასევე აქტივობებით გადატვირთვა; რათა სამივე საგნის მიზნის მიღწევა შესაძლებელი გამხდარიყო</a:t>
            </a:r>
            <a:endParaRPr lang="en-US" dirty="0" smtClean="0"/>
          </a:p>
          <a:p>
            <a:pPr lvl="0"/>
            <a:r>
              <a:rPr lang="ka-GE" dirty="0" smtClean="0"/>
              <a:t>გამოცდილების ნაკლებობა</a:t>
            </a:r>
            <a:endParaRPr lang="en-US" dirty="0" smtClean="0"/>
          </a:p>
          <a:p>
            <a:pPr lvl="0"/>
            <a:r>
              <a:rPr lang="ka-GE" dirty="0" smtClean="0"/>
              <a:t>დროის თანაბრად გადანაწილება( სამივე საგანზე)</a:t>
            </a:r>
            <a:endParaRPr lang="en-US" dirty="0" smtClean="0"/>
          </a:p>
          <a:p>
            <a:pPr lvl="0"/>
            <a:r>
              <a:rPr lang="ka-GE" dirty="0" smtClean="0"/>
              <a:t>თითოეული საგნის მასწავლებლის მიერ შედგენილი რესურსი  სამივე საგნისთვის შესაბამისობაში უნდა მოსულიყო.</a:t>
            </a:r>
            <a:endParaRPr lang="en-US" dirty="0" smtClean="0"/>
          </a:p>
          <a:p>
            <a:r>
              <a:rPr lang="ka-GE" dirty="0" smtClean="0"/>
              <a:t>და ბოლოს ისმის კითხვა ღირს კი ასეთი გაკვეთილების დანერგვა ჩვენს პრაქტიკაში?</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965" y="457200"/>
            <a:ext cx="8229600" cy="833930"/>
          </a:xfrm>
        </p:spPr>
        <p:txBody>
          <a:bodyPr>
            <a:normAutofit fontScale="90000"/>
          </a:bodyPr>
          <a:lstStyle/>
          <a:p>
            <a:r>
              <a:rPr lang="en-US" b="1" dirty="0" smtClean="0"/>
              <a:t> </a:t>
            </a:r>
            <a:r>
              <a:rPr lang="ka-GE" b="1" dirty="0" smtClean="0"/>
              <a:t>კვლევ</a:t>
            </a:r>
            <a:r>
              <a:rPr lang="ru-RU" b="1" dirty="0" smtClean="0"/>
              <a:t>ის ამოცანა</a:t>
            </a:r>
            <a:r>
              <a:rPr lang="en-US" b="1" dirty="0" smtClean="0"/>
              <a:t/>
            </a:r>
            <a:br>
              <a:rPr lang="en-US" b="1" dirty="0" smtClean="0"/>
            </a:br>
            <a:endParaRPr lang="en-US" dirty="0"/>
          </a:p>
        </p:txBody>
      </p:sp>
      <p:sp>
        <p:nvSpPr>
          <p:cNvPr id="3" name="Содержимое 2"/>
          <p:cNvSpPr>
            <a:spLocks noGrp="1"/>
          </p:cNvSpPr>
          <p:nvPr>
            <p:ph idx="1"/>
          </p:nvPr>
        </p:nvSpPr>
        <p:spPr>
          <a:xfrm>
            <a:off x="448965" y="1219200"/>
            <a:ext cx="8229600" cy="5263899"/>
          </a:xfrm>
        </p:spPr>
        <p:txBody>
          <a:bodyPr>
            <a:normAutofit fontScale="92500" lnSpcReduction="20000"/>
          </a:bodyPr>
          <a:lstStyle/>
          <a:p>
            <a:pPr lvl="0"/>
            <a:r>
              <a:rPr lang="en-US" dirty="0" err="1" smtClean="0"/>
              <a:t>რა</a:t>
            </a:r>
            <a:r>
              <a:rPr lang="en-US" dirty="0" smtClean="0"/>
              <a:t> </a:t>
            </a:r>
            <a:r>
              <a:rPr lang="en-US" dirty="0" err="1" smtClean="0"/>
              <a:t>ღირებულება</a:t>
            </a:r>
            <a:r>
              <a:rPr lang="en-US" dirty="0" smtClean="0"/>
              <a:t> </a:t>
            </a:r>
            <a:r>
              <a:rPr lang="en-US" dirty="0" err="1" smtClean="0"/>
              <a:t>აქვს</a:t>
            </a:r>
            <a:r>
              <a:rPr lang="en-US" dirty="0" smtClean="0"/>
              <a:t> </a:t>
            </a:r>
            <a:r>
              <a:rPr lang="en-US" dirty="0" err="1" smtClean="0"/>
              <a:t>ინტეგრირებუ</a:t>
            </a:r>
            <a:r>
              <a:rPr lang="ka-GE" dirty="0" smtClean="0"/>
              <a:t>ლი გაკვეთილის დაგეგმას </a:t>
            </a:r>
            <a:r>
              <a:rPr lang="en-US" dirty="0" err="1" smtClean="0"/>
              <a:t>ადმინისტრაციისთვის</a:t>
            </a:r>
            <a:r>
              <a:rPr lang="en-US" dirty="0" smtClean="0"/>
              <a:t>? </a:t>
            </a:r>
          </a:p>
          <a:p>
            <a:pPr lvl="0"/>
            <a:r>
              <a:rPr lang="en-US" dirty="0" err="1" smtClean="0"/>
              <a:t>რა</a:t>
            </a:r>
            <a:r>
              <a:rPr lang="en-US" dirty="0" smtClean="0"/>
              <a:t> </a:t>
            </a:r>
            <a:r>
              <a:rPr lang="en-US" dirty="0" err="1" smtClean="0"/>
              <a:t>ღირებულება</a:t>
            </a:r>
            <a:r>
              <a:rPr lang="en-US" dirty="0" smtClean="0"/>
              <a:t> </a:t>
            </a:r>
            <a:r>
              <a:rPr lang="en-US" dirty="0" err="1" smtClean="0"/>
              <a:t>აქვს</a:t>
            </a:r>
            <a:r>
              <a:rPr lang="en-US" dirty="0" smtClean="0"/>
              <a:t> </a:t>
            </a:r>
            <a:r>
              <a:rPr lang="ka-GE" dirty="0" smtClean="0"/>
              <a:t>ინტეგრირებული გაკვეთილის ჩატარებას </a:t>
            </a:r>
            <a:r>
              <a:rPr lang="en-US" dirty="0" err="1" smtClean="0"/>
              <a:t>მასწავლებლებისთვის</a:t>
            </a:r>
            <a:r>
              <a:rPr lang="en-US" dirty="0" smtClean="0"/>
              <a:t>?</a:t>
            </a:r>
          </a:p>
          <a:p>
            <a:pPr lvl="0"/>
            <a:r>
              <a:rPr lang="en-US" dirty="0" err="1" smtClean="0"/>
              <a:t>რა</a:t>
            </a:r>
            <a:r>
              <a:rPr lang="en-US" dirty="0" smtClean="0"/>
              <a:t> </a:t>
            </a:r>
            <a:r>
              <a:rPr lang="en-US" dirty="0" err="1" smtClean="0"/>
              <a:t>სირთულეებსა</a:t>
            </a:r>
            <a:r>
              <a:rPr lang="en-US" dirty="0" smtClean="0"/>
              <a:t> </a:t>
            </a:r>
            <a:r>
              <a:rPr lang="en-US" dirty="0" err="1" smtClean="0"/>
              <a:t>და</a:t>
            </a:r>
            <a:r>
              <a:rPr lang="en-US" dirty="0" smtClean="0"/>
              <a:t> </a:t>
            </a:r>
            <a:r>
              <a:rPr lang="en-US" dirty="0" err="1" smtClean="0"/>
              <a:t>პრობლემებს</a:t>
            </a:r>
            <a:r>
              <a:rPr lang="en-US" dirty="0" smtClean="0"/>
              <a:t> </a:t>
            </a:r>
            <a:r>
              <a:rPr lang="en-US" dirty="0" err="1" smtClean="0"/>
              <a:t>წარმოქმნის</a:t>
            </a:r>
            <a:r>
              <a:rPr lang="en-US" dirty="0" smtClean="0"/>
              <a:t> </a:t>
            </a:r>
            <a:r>
              <a:rPr lang="ka-GE" dirty="0" smtClean="0"/>
              <a:t>მზგავსი საგაკვეთილო პროცესის დაგეგმას ?</a:t>
            </a:r>
            <a:endParaRPr lang="en-US" dirty="0" smtClean="0"/>
          </a:p>
          <a:p>
            <a:pPr lvl="0"/>
            <a:r>
              <a:rPr lang="ka-GE" dirty="0" smtClean="0"/>
              <a:t>როგორ შეიძლება გაუმჯობესდეს გაკვეთილის წარმართვის  პროცესი?</a:t>
            </a:r>
            <a:endParaRPr lang="en-US" dirty="0" smtClean="0"/>
          </a:p>
          <a:p>
            <a:r>
              <a:rPr lang="en-US" b="1" dirty="0" smtClean="0"/>
              <a:t> </a:t>
            </a:r>
            <a:r>
              <a:rPr lang="ka-GE" b="1" dirty="0" smtClean="0"/>
              <a:t>კვლევის </a:t>
            </a:r>
            <a:r>
              <a:rPr lang="ru-RU" b="1" dirty="0" smtClean="0"/>
              <a:t>სამიზნე ჯგუფი</a:t>
            </a:r>
            <a:endParaRPr lang="en-US" b="1" dirty="0" smtClean="0"/>
          </a:p>
          <a:p>
            <a:pPr lvl="0"/>
            <a:r>
              <a:rPr lang="ru-RU" dirty="0" smtClean="0"/>
              <a:t>სკოლის პედაგოგები</a:t>
            </a:r>
            <a:r>
              <a:rPr lang="ka-GE" dirty="0" smtClean="0"/>
              <a:t>.</a:t>
            </a:r>
            <a:endParaRPr lang="en-US" dirty="0" smtClean="0"/>
          </a:p>
          <a:p>
            <a:pPr lvl="0"/>
            <a:r>
              <a:rPr lang="ka-GE" dirty="0" smtClean="0"/>
              <a:t>პროექტში ჩართული პედაგოგები</a:t>
            </a:r>
            <a:endParaRPr lang="en-US" dirty="0" smtClean="0"/>
          </a:p>
          <a:p>
            <a:pPr lvl="0"/>
            <a:r>
              <a:rPr lang="ka-GE" dirty="0" smtClean="0"/>
              <a:t>6 გ კლასის მოსწავლეები</a:t>
            </a:r>
            <a:endParaRPr lang="en-US" dirty="0" smtClean="0"/>
          </a:p>
          <a:p>
            <a:r>
              <a:rPr lang="en-US" b="1" dirty="0" err="1" smtClean="0"/>
              <a:t>მონაცემების</a:t>
            </a:r>
            <a:r>
              <a:rPr lang="en-US" b="1" dirty="0" smtClean="0"/>
              <a:t> </a:t>
            </a:r>
            <a:r>
              <a:rPr lang="en-US" b="1" dirty="0" err="1" smtClean="0"/>
              <a:t>შეგროვება</a:t>
            </a:r>
            <a:r>
              <a:rPr lang="en-US" b="1"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04802" y="457199"/>
          <a:ext cx="8534397" cy="6172202"/>
        </p:xfrm>
        <a:graphic>
          <a:graphicData uri="http://schemas.openxmlformats.org/drawingml/2006/table">
            <a:tbl>
              <a:tblPr/>
              <a:tblGrid>
                <a:gridCol w="2036385"/>
                <a:gridCol w="1028426"/>
                <a:gridCol w="951678"/>
                <a:gridCol w="866401"/>
                <a:gridCol w="951678"/>
                <a:gridCol w="736782"/>
                <a:gridCol w="934621"/>
                <a:gridCol w="1028426"/>
              </a:tblGrid>
              <a:tr h="533332">
                <a:tc>
                  <a:txBody>
                    <a:bodyPr/>
                    <a:lstStyle/>
                    <a:p>
                      <a:pPr marL="0" marR="0" algn="just">
                        <a:lnSpc>
                          <a:spcPct val="115000"/>
                        </a:lnSpc>
                        <a:spcBef>
                          <a:spcPts val="500"/>
                        </a:spcBef>
                        <a:spcAft>
                          <a:spcPts val="500"/>
                        </a:spcAft>
                      </a:pPr>
                      <a:r>
                        <a:rPr lang="ka-GE" sz="1000" b="1" dirty="0">
                          <a:latin typeface="+mj-lt"/>
                          <a:ea typeface="Verdana"/>
                          <a:cs typeface="Times New Roman"/>
                        </a:rPr>
                        <a:t>ჩატარებული ინტეგრირებული გაკვეთილის თემა და მეთოდოლოგია</a:t>
                      </a: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45"/>
                        </a:spcAft>
                      </a:pPr>
                      <a:r>
                        <a:rPr lang="ka-GE" sz="1000">
                          <a:latin typeface="+mj-lt"/>
                          <a:ea typeface="Times New Roman"/>
                          <a:cs typeface="Arial"/>
                        </a:rPr>
                        <a:t>Module:</a:t>
                      </a:r>
                      <a:r>
                        <a:rPr lang="ka-GE" sz="1000">
                          <a:solidFill>
                            <a:srgbClr val="1D2129"/>
                          </a:solidFill>
                          <a:latin typeface="+mj-lt"/>
                          <a:ea typeface="Times New Roman"/>
                          <a:cs typeface="Times New Roman"/>
                        </a:rPr>
                        <a:t> 1</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45"/>
                        </a:spcAft>
                      </a:pPr>
                      <a:r>
                        <a:rPr lang="ka-GE" sz="1000">
                          <a:latin typeface="+mj-lt"/>
                          <a:ea typeface="Times New Roman"/>
                          <a:cs typeface="Arial"/>
                        </a:rPr>
                        <a:t>Module:</a:t>
                      </a:r>
                      <a:endParaRPr lang="en-US" sz="1000">
                        <a:latin typeface="+mj-lt"/>
                        <a:ea typeface="Times New Roman"/>
                        <a:cs typeface="Times New Roman"/>
                      </a:endParaRPr>
                    </a:p>
                    <a:p>
                      <a:pPr marL="0" marR="0">
                        <a:spcBef>
                          <a:spcPts val="0"/>
                        </a:spcBef>
                        <a:spcAft>
                          <a:spcPts val="645"/>
                        </a:spcAft>
                      </a:pPr>
                      <a:r>
                        <a:rPr lang="ka-GE" sz="1000">
                          <a:solidFill>
                            <a:srgbClr val="1D2129"/>
                          </a:solidFill>
                          <a:latin typeface="+mj-lt"/>
                          <a:ea typeface="Times New Roman"/>
                          <a:cs typeface="Times New Roman"/>
                        </a:rPr>
                        <a:t> 2</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45"/>
                        </a:spcAft>
                      </a:pPr>
                      <a:r>
                        <a:rPr lang="ka-GE" sz="1000">
                          <a:latin typeface="+mj-lt"/>
                          <a:ea typeface="Times New Roman"/>
                          <a:cs typeface="Arial"/>
                        </a:rPr>
                        <a:t>Module:</a:t>
                      </a:r>
                      <a:r>
                        <a:rPr lang="ka-GE" sz="1000">
                          <a:solidFill>
                            <a:srgbClr val="1D2129"/>
                          </a:solidFill>
                          <a:latin typeface="+mj-lt"/>
                          <a:ea typeface="Times New Roman"/>
                          <a:cs typeface="Times New Roman"/>
                        </a:rPr>
                        <a:t> 3</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45"/>
                        </a:spcAft>
                      </a:pPr>
                      <a:r>
                        <a:rPr lang="ka-GE" sz="1000">
                          <a:latin typeface="+mj-lt"/>
                          <a:ea typeface="Times New Roman"/>
                          <a:cs typeface="Arial"/>
                        </a:rPr>
                        <a:t>Module:</a:t>
                      </a:r>
                      <a:r>
                        <a:rPr lang="ka-GE" sz="1000">
                          <a:solidFill>
                            <a:srgbClr val="1D2129"/>
                          </a:solidFill>
                          <a:latin typeface="+mj-lt"/>
                          <a:ea typeface="Times New Roman"/>
                          <a:cs typeface="Times New Roman"/>
                        </a:rPr>
                        <a:t> 4</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r>
                        <a:rPr lang="ka-GE" sz="1000" b="1">
                          <a:latin typeface="+mj-lt"/>
                          <a:ea typeface="Verdana"/>
                          <a:cs typeface="Times New Roman"/>
                        </a:rPr>
                        <a:t>Open lesson week</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45"/>
                        </a:spcAft>
                      </a:pPr>
                      <a:r>
                        <a:rPr lang="ka-GE" sz="1000">
                          <a:latin typeface="+mj-lt"/>
                          <a:ea typeface="Times New Roman"/>
                          <a:cs typeface="Arial"/>
                        </a:rPr>
                        <a:t>Module</a:t>
                      </a:r>
                      <a:r>
                        <a:rPr lang="en-US" sz="1000">
                          <a:latin typeface="+mj-lt"/>
                          <a:ea typeface="Times New Roman"/>
                          <a:cs typeface="Arial"/>
                        </a:rPr>
                        <a:t>:</a:t>
                      </a:r>
                      <a:r>
                        <a:rPr lang="en-US" sz="1000">
                          <a:solidFill>
                            <a:srgbClr val="1D2129"/>
                          </a:solidFill>
                          <a:latin typeface="+mj-lt"/>
                          <a:ea typeface="Times New Roman"/>
                          <a:cs typeface="Times New Roman"/>
                        </a:rPr>
                        <a:t> 5</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r>
                        <a:rPr lang="en-US" sz="1000" b="1">
                          <a:latin typeface="+mj-lt"/>
                          <a:ea typeface="Verdana"/>
                          <a:cs typeface="Times New Roman"/>
                        </a:rPr>
                        <a:t>conference</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4007">
                <a:tc>
                  <a:txBody>
                    <a:bodyPr/>
                    <a:lstStyle/>
                    <a:p>
                      <a:pPr marL="0" marR="0">
                        <a:spcBef>
                          <a:spcPts val="0"/>
                        </a:spcBef>
                        <a:spcAft>
                          <a:spcPts val="645"/>
                        </a:spcAft>
                      </a:pPr>
                      <a:r>
                        <a:rPr lang="en-US" sz="1000" b="1" dirty="0">
                          <a:solidFill>
                            <a:srgbClr val="1D2129"/>
                          </a:solidFill>
                          <a:latin typeface="+mj-lt"/>
                          <a:ea typeface="Times New Roman"/>
                          <a:cs typeface="Times New Roman"/>
                        </a:rPr>
                        <a:t>pedagogical topics</a:t>
                      </a:r>
                      <a:r>
                        <a:rPr lang="en-US" sz="1000" dirty="0">
                          <a:solidFill>
                            <a:srgbClr val="1D2129"/>
                          </a:solidFill>
                          <a:latin typeface="+mj-lt"/>
                          <a:ea typeface="Times New Roman"/>
                          <a:cs typeface="Times New Roman"/>
                        </a:rPr>
                        <a:t> = content-based instruction and team teaching</a:t>
                      </a:r>
                      <a:endParaRPr lang="en-US" sz="1000" dirty="0">
                        <a:latin typeface="+mj-lt"/>
                        <a:ea typeface="Times New Roman"/>
                        <a:cs typeface="Times New Roman"/>
                      </a:endParaRPr>
                    </a:p>
                    <a:p>
                      <a:pPr marL="0" marR="0">
                        <a:spcBef>
                          <a:spcPts val="645"/>
                        </a:spcBef>
                        <a:spcAft>
                          <a:spcPts val="0"/>
                        </a:spcAft>
                      </a:pPr>
                      <a:r>
                        <a:rPr lang="en-US" sz="1000" b="1" dirty="0">
                          <a:solidFill>
                            <a:srgbClr val="1D2129"/>
                          </a:solidFill>
                          <a:latin typeface="+mj-lt"/>
                          <a:ea typeface="Times New Roman"/>
                          <a:cs typeface="Times New Roman"/>
                        </a:rPr>
                        <a:t>civic education topic</a:t>
                      </a:r>
                      <a:r>
                        <a:rPr lang="en-US" sz="1000" dirty="0">
                          <a:solidFill>
                            <a:srgbClr val="1D2129"/>
                          </a:solidFill>
                          <a:latin typeface="+mj-lt"/>
                          <a:ea typeface="Times New Roman"/>
                          <a:cs typeface="Times New Roman"/>
                        </a:rPr>
                        <a:t> = national heroes</a:t>
                      </a:r>
                      <a:endParaRPr lang="en-US" sz="1000" dirty="0">
                        <a:latin typeface="+mj-lt"/>
                        <a:ea typeface="Times New Roman"/>
                        <a:cs typeface="Times New Roman"/>
                      </a:endParaRPr>
                    </a:p>
                    <a:p>
                      <a:pPr marL="0" marR="0">
                        <a:spcBef>
                          <a:spcPts val="645"/>
                        </a:spcBef>
                        <a:spcAft>
                          <a:spcPts val="0"/>
                        </a:spcAft>
                      </a:pPr>
                      <a:r>
                        <a:rPr lang="en-US" sz="1000" dirty="0">
                          <a:solidFill>
                            <a:srgbClr val="1D2129"/>
                          </a:solidFill>
                          <a:latin typeface="+mj-lt"/>
                          <a:ea typeface="Times New Roman"/>
                          <a:cs typeface="Times New Roman"/>
                        </a:rPr>
                        <a:t>Helping  other people- “Mary </a:t>
                      </a:r>
                      <a:r>
                        <a:rPr lang="en-US" sz="1000" dirty="0" err="1">
                          <a:solidFill>
                            <a:srgbClr val="1D2129"/>
                          </a:solidFill>
                          <a:latin typeface="+mj-lt"/>
                          <a:ea typeface="Times New Roman"/>
                          <a:cs typeface="Times New Roman"/>
                        </a:rPr>
                        <a:t>Seacole</a:t>
                      </a:r>
                      <a:r>
                        <a:rPr lang="en-US" sz="1000" dirty="0">
                          <a:solidFill>
                            <a:srgbClr val="1D2129"/>
                          </a:solidFill>
                          <a:latin typeface="+mj-lt"/>
                          <a:ea typeface="Times New Roman"/>
                          <a:cs typeface="Times New Roman"/>
                        </a:rPr>
                        <a:t>”</a:t>
                      </a: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r>
                        <a:rPr lang="en-US" sz="1000" b="1" dirty="0">
                          <a:latin typeface="+mj-lt"/>
                          <a:ea typeface="Times New Roman"/>
                          <a:cs typeface="Arial"/>
                        </a:rPr>
                        <a:t>Date: 5.12.2017</a:t>
                      </a:r>
                      <a:r>
                        <a:rPr lang="en-US" sz="1000" b="1" dirty="0">
                          <a:latin typeface="+mj-lt"/>
                          <a:ea typeface="Verdana"/>
                          <a:cs typeface="Times New Roman"/>
                        </a:rPr>
                        <a:t> Class  </a:t>
                      </a:r>
                      <a:r>
                        <a:rPr lang="en-US" sz="1000" b="1" dirty="0" smtClean="0">
                          <a:latin typeface="+mj-lt"/>
                          <a:ea typeface="Verdana"/>
                          <a:cs typeface="Times New Roman"/>
                        </a:rPr>
                        <a:t>6g</a:t>
                      </a:r>
                      <a:endParaRPr lang="en-US" sz="1000" dirty="0">
                        <a:latin typeface="+mj-lt"/>
                        <a:ea typeface="Times New Roman"/>
                        <a:cs typeface="Times New Roman"/>
                      </a:endParaRPr>
                    </a:p>
                    <a:p>
                      <a:pPr marL="0" marR="0" algn="just">
                        <a:lnSpc>
                          <a:spcPct val="115000"/>
                        </a:lnSpc>
                        <a:spcBef>
                          <a:spcPts val="500"/>
                        </a:spcBef>
                        <a:spcAft>
                          <a:spcPts val="500"/>
                        </a:spcAft>
                      </a:pPr>
                      <a:r>
                        <a:rPr lang="en-US" sz="1000" dirty="0">
                          <a:latin typeface="+mj-lt"/>
                          <a:ea typeface="Times New Roman"/>
                          <a:cs typeface="Arial"/>
                        </a:rPr>
                        <a:t>Date: </a:t>
                      </a:r>
                      <a:r>
                        <a:rPr lang="ka-GE" sz="1000" dirty="0">
                          <a:latin typeface="+mj-lt"/>
                          <a:ea typeface="Times New Roman"/>
                          <a:cs typeface="Arial"/>
                        </a:rPr>
                        <a:t>30</a:t>
                      </a:r>
                      <a:r>
                        <a:rPr lang="en-US" sz="1000" dirty="0">
                          <a:latin typeface="+mj-lt"/>
                          <a:ea typeface="Times New Roman"/>
                          <a:cs typeface="Arial"/>
                        </a:rPr>
                        <a:t>.</a:t>
                      </a:r>
                      <a:r>
                        <a:rPr lang="ka-GE" sz="1000" dirty="0">
                          <a:latin typeface="+mj-lt"/>
                          <a:ea typeface="Times New Roman"/>
                          <a:cs typeface="Arial"/>
                        </a:rPr>
                        <a:t>12</a:t>
                      </a:r>
                      <a:r>
                        <a:rPr lang="en-US" sz="1000" dirty="0">
                          <a:latin typeface="+mj-lt"/>
                          <a:ea typeface="Times New Roman"/>
                          <a:cs typeface="Arial"/>
                        </a:rPr>
                        <a:t>.201</a:t>
                      </a:r>
                      <a:r>
                        <a:rPr lang="ka-GE" sz="1000" dirty="0">
                          <a:latin typeface="+mj-lt"/>
                          <a:ea typeface="Times New Roman"/>
                          <a:cs typeface="Arial"/>
                        </a:rPr>
                        <a:t>7</a:t>
                      </a:r>
                      <a:endParaRPr lang="en-US" sz="1000" dirty="0">
                        <a:latin typeface="+mj-lt"/>
                        <a:ea typeface="Times New Roman"/>
                        <a:cs typeface="Times New Roman"/>
                      </a:endParaRPr>
                    </a:p>
                    <a:p>
                      <a:pPr marL="0" marR="0" algn="just">
                        <a:lnSpc>
                          <a:spcPct val="115000"/>
                        </a:lnSpc>
                        <a:spcBef>
                          <a:spcPts val="500"/>
                        </a:spcBef>
                        <a:spcAft>
                          <a:spcPts val="500"/>
                        </a:spcAft>
                      </a:pPr>
                      <a:r>
                        <a:rPr lang="en-US" sz="1000" b="1" dirty="0">
                          <a:latin typeface="+mj-lt"/>
                          <a:ea typeface="Verdana"/>
                          <a:cs typeface="Times New Roman"/>
                        </a:rPr>
                        <a:t>Class  6a</a:t>
                      </a: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158">
                <a:tc>
                  <a:txBody>
                    <a:bodyPr/>
                    <a:lstStyle/>
                    <a:p>
                      <a:pPr marL="0" marR="0">
                        <a:spcBef>
                          <a:spcPts val="0"/>
                        </a:spcBef>
                        <a:spcAft>
                          <a:spcPts val="560"/>
                        </a:spcAft>
                      </a:pPr>
                      <a:r>
                        <a:rPr lang="en-US" sz="1000" b="1">
                          <a:solidFill>
                            <a:srgbClr val="1D2129"/>
                          </a:solidFill>
                          <a:latin typeface="+mj-lt"/>
                          <a:ea typeface="Times New Roman"/>
                          <a:cs typeface="Helvetica"/>
                        </a:rPr>
                        <a:t>pedagogy</a:t>
                      </a:r>
                      <a:r>
                        <a:rPr lang="en-US" sz="1000">
                          <a:solidFill>
                            <a:srgbClr val="1D2129"/>
                          </a:solidFill>
                          <a:latin typeface="+mj-lt"/>
                          <a:ea typeface="Times New Roman"/>
                          <a:cs typeface="Helvetica"/>
                        </a:rPr>
                        <a:t> = democratic, student-centered instruction</a:t>
                      </a:r>
                      <a:endParaRPr lang="en-US" sz="1000">
                        <a:latin typeface="+mj-lt"/>
                        <a:ea typeface="Times New Roman"/>
                        <a:cs typeface="Times New Roman"/>
                      </a:endParaRPr>
                    </a:p>
                    <a:p>
                      <a:pPr marL="0" marR="0">
                        <a:spcBef>
                          <a:spcPts val="560"/>
                        </a:spcBef>
                        <a:spcAft>
                          <a:spcPts val="0"/>
                        </a:spcAft>
                      </a:pPr>
                      <a:r>
                        <a:rPr lang="en-US" sz="1000" b="1">
                          <a:solidFill>
                            <a:srgbClr val="1D2129"/>
                          </a:solidFill>
                          <a:latin typeface="+mj-lt"/>
                          <a:ea typeface="Times New Roman"/>
                          <a:cs typeface="Helvetica"/>
                        </a:rPr>
                        <a:t>civics education content</a:t>
                      </a:r>
                      <a:r>
                        <a:rPr lang="en-US" sz="1000">
                          <a:solidFill>
                            <a:srgbClr val="1D2129"/>
                          </a:solidFill>
                          <a:latin typeface="+mj-lt"/>
                          <a:ea typeface="Times New Roman"/>
                          <a:cs typeface="Helvetica"/>
                        </a:rPr>
                        <a:t> = holidays</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r>
                        <a:rPr lang="en-US" sz="1000" dirty="0">
                          <a:latin typeface="+mj-lt"/>
                          <a:ea typeface="Times New Roman"/>
                          <a:cs typeface="Arial"/>
                        </a:rPr>
                        <a:t>Date: 23.01.2017</a:t>
                      </a:r>
                      <a:endParaRPr lang="en-US" sz="1000" dirty="0">
                        <a:latin typeface="+mj-lt"/>
                        <a:ea typeface="Times New Roman"/>
                        <a:cs typeface="Times New Roman"/>
                      </a:endParaRPr>
                    </a:p>
                    <a:p>
                      <a:pPr marL="0" marR="0" algn="just">
                        <a:lnSpc>
                          <a:spcPct val="115000"/>
                        </a:lnSpc>
                        <a:spcBef>
                          <a:spcPts val="500"/>
                        </a:spcBef>
                        <a:spcAft>
                          <a:spcPts val="500"/>
                        </a:spcAft>
                      </a:pPr>
                      <a:r>
                        <a:rPr lang="en-US" sz="1000" b="1" dirty="0">
                          <a:latin typeface="+mj-lt"/>
                          <a:ea typeface="Verdana"/>
                          <a:cs typeface="Times New Roman"/>
                        </a:rPr>
                        <a:t>Class  </a:t>
                      </a:r>
                      <a:r>
                        <a:rPr lang="en-US" sz="1000" b="1" dirty="0" smtClean="0">
                          <a:latin typeface="+mj-lt"/>
                          <a:ea typeface="Verdana"/>
                          <a:cs typeface="Times New Roman"/>
                        </a:rPr>
                        <a:t>6g</a:t>
                      </a: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4829">
                <a:tc>
                  <a:txBody>
                    <a:bodyPr/>
                    <a:lstStyle/>
                    <a:p>
                      <a:pPr marL="0" marR="0">
                        <a:spcBef>
                          <a:spcPts val="0"/>
                        </a:spcBef>
                        <a:spcAft>
                          <a:spcPts val="645"/>
                        </a:spcAft>
                      </a:pPr>
                      <a:r>
                        <a:rPr lang="en-US" sz="1000" b="1" dirty="0">
                          <a:solidFill>
                            <a:srgbClr val="1D2129"/>
                          </a:solidFill>
                          <a:latin typeface="+mj-lt"/>
                          <a:ea typeface="Times New Roman"/>
                          <a:cs typeface="Times New Roman"/>
                        </a:rPr>
                        <a:t>pedagogical topics</a:t>
                      </a:r>
                      <a:r>
                        <a:rPr lang="en-US" sz="1000" dirty="0">
                          <a:solidFill>
                            <a:srgbClr val="1D2129"/>
                          </a:solidFill>
                          <a:latin typeface="+mj-lt"/>
                          <a:ea typeface="Times New Roman"/>
                          <a:cs typeface="Times New Roman"/>
                        </a:rPr>
                        <a:t> = </a:t>
                      </a:r>
                      <a:r>
                        <a:rPr lang="en-US" sz="1000" dirty="0">
                          <a:solidFill>
                            <a:srgbClr val="1D2129"/>
                          </a:solidFill>
                          <a:latin typeface="+mj-lt"/>
                          <a:ea typeface="Times New Roman"/>
                          <a:cs typeface="Helvetica"/>
                        </a:rPr>
                        <a:t>Classroom Management</a:t>
                      </a:r>
                      <a:endParaRPr lang="en-US" sz="1000" dirty="0">
                        <a:latin typeface="+mj-lt"/>
                        <a:ea typeface="Times New Roman"/>
                        <a:cs typeface="Times New Roman"/>
                      </a:endParaRPr>
                    </a:p>
                    <a:p>
                      <a:pPr marL="0" marR="0">
                        <a:spcBef>
                          <a:spcPts val="645"/>
                        </a:spcBef>
                        <a:spcAft>
                          <a:spcPts val="0"/>
                        </a:spcAft>
                      </a:pPr>
                      <a:r>
                        <a:rPr lang="en-US" sz="1000" b="1" dirty="0">
                          <a:solidFill>
                            <a:srgbClr val="1D2129"/>
                          </a:solidFill>
                          <a:latin typeface="+mj-lt"/>
                          <a:ea typeface="Times New Roman"/>
                          <a:cs typeface="Times New Roman"/>
                        </a:rPr>
                        <a:t>civic education topic</a:t>
                      </a:r>
                      <a:r>
                        <a:rPr lang="en-US" sz="1000" dirty="0">
                          <a:solidFill>
                            <a:srgbClr val="1D2129"/>
                          </a:solidFill>
                          <a:latin typeface="+mj-lt"/>
                          <a:ea typeface="Times New Roman"/>
                          <a:cs typeface="Times New Roman"/>
                        </a:rPr>
                        <a:t> =</a:t>
                      </a:r>
                      <a:r>
                        <a:rPr lang="en-US" sz="1000" dirty="0">
                          <a:solidFill>
                            <a:srgbClr val="1D2129"/>
                          </a:solidFill>
                          <a:latin typeface="+mj-lt"/>
                          <a:ea typeface="Times New Roman"/>
                          <a:cs typeface="Helvetica"/>
                        </a:rPr>
                        <a:t>Diversity &amp; Multiculturalism</a:t>
                      </a:r>
                      <a:endParaRPr lang="en-US" sz="1000" dirty="0">
                        <a:latin typeface="+mj-lt"/>
                        <a:ea typeface="Times New Roman"/>
                        <a:cs typeface="Times New Roman"/>
                      </a:endParaRPr>
                    </a:p>
                    <a:p>
                      <a:pPr marL="0" marR="0">
                        <a:spcBef>
                          <a:spcPts val="645"/>
                        </a:spcBef>
                        <a:spcAft>
                          <a:spcPts val="0"/>
                        </a:spcAft>
                      </a:pPr>
                      <a:r>
                        <a:rPr lang="en-US" sz="1000" dirty="0">
                          <a:solidFill>
                            <a:srgbClr val="1D2129"/>
                          </a:solidFill>
                          <a:latin typeface="+mj-lt"/>
                          <a:ea typeface="Times New Roman"/>
                          <a:cs typeface="Times New Roman"/>
                        </a:rPr>
                        <a:t>“The baby exchange”</a:t>
                      </a: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r>
                        <a:rPr lang="en-US" sz="1000" dirty="0">
                          <a:latin typeface="+mj-lt"/>
                          <a:ea typeface="Times New Roman"/>
                          <a:cs typeface="Arial"/>
                        </a:rPr>
                        <a:t>Date: 6.03.2018</a:t>
                      </a:r>
                      <a:endParaRPr lang="en-US" sz="1000" dirty="0">
                        <a:latin typeface="+mj-lt"/>
                        <a:ea typeface="Times New Roman"/>
                        <a:cs typeface="Times New Roman"/>
                      </a:endParaRPr>
                    </a:p>
                    <a:p>
                      <a:pPr marL="0" marR="0" algn="just">
                        <a:lnSpc>
                          <a:spcPct val="115000"/>
                        </a:lnSpc>
                        <a:spcBef>
                          <a:spcPts val="500"/>
                        </a:spcBef>
                        <a:spcAft>
                          <a:spcPts val="500"/>
                        </a:spcAft>
                      </a:pPr>
                      <a:r>
                        <a:rPr lang="en-US" sz="1000" b="1" dirty="0">
                          <a:latin typeface="+mj-lt"/>
                          <a:ea typeface="Verdana"/>
                          <a:cs typeface="Times New Roman"/>
                        </a:rPr>
                        <a:t>Class  </a:t>
                      </a:r>
                      <a:r>
                        <a:rPr lang="en-US" sz="1000" b="1" dirty="0" smtClean="0">
                          <a:latin typeface="+mj-lt"/>
                          <a:ea typeface="Verdana"/>
                          <a:cs typeface="Times New Roman"/>
                        </a:rPr>
                        <a:t>6g</a:t>
                      </a: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1417">
                <a:tc>
                  <a:txBody>
                    <a:bodyPr/>
                    <a:lstStyle/>
                    <a:p>
                      <a:pPr marL="0" marR="0">
                        <a:spcBef>
                          <a:spcPts val="0"/>
                        </a:spcBef>
                        <a:spcAft>
                          <a:spcPts val="410"/>
                        </a:spcAft>
                      </a:pPr>
                      <a:r>
                        <a:rPr lang="en-US" sz="1000">
                          <a:solidFill>
                            <a:srgbClr val="1D2129"/>
                          </a:solidFill>
                          <a:latin typeface="+mj-lt"/>
                          <a:ea typeface="Times New Roman"/>
                          <a:cs typeface="Helvetica"/>
                        </a:rPr>
                        <a:t>pedagogy = objectives and materials development</a:t>
                      </a:r>
                      <a:endParaRPr lang="en-US" sz="1000">
                        <a:latin typeface="+mj-lt"/>
                        <a:ea typeface="Times New Roman"/>
                        <a:cs typeface="Times New Roman"/>
                      </a:endParaRPr>
                    </a:p>
                    <a:p>
                      <a:pPr marL="0" marR="0">
                        <a:spcBef>
                          <a:spcPts val="410"/>
                        </a:spcBef>
                        <a:spcAft>
                          <a:spcPts val="0"/>
                        </a:spcAft>
                      </a:pPr>
                      <a:r>
                        <a:rPr lang="en-US" sz="1000">
                          <a:solidFill>
                            <a:srgbClr val="1D2129"/>
                          </a:solidFill>
                          <a:latin typeface="+mj-lt"/>
                          <a:ea typeface="Times New Roman"/>
                          <a:cs typeface="Helvetica"/>
                        </a:rPr>
                        <a:t>civics content = vocational and life choices</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r>
                        <a:rPr lang="en-US" sz="1000" dirty="0">
                          <a:latin typeface="+mj-lt"/>
                          <a:ea typeface="Times New Roman"/>
                          <a:cs typeface="Arial"/>
                        </a:rPr>
                        <a:t>Date: 27.03.2018</a:t>
                      </a:r>
                      <a:endParaRPr lang="en-US" sz="1000" dirty="0">
                        <a:latin typeface="+mj-lt"/>
                        <a:ea typeface="Times New Roman"/>
                        <a:cs typeface="Times New Roman"/>
                      </a:endParaRPr>
                    </a:p>
                    <a:p>
                      <a:pPr marL="0" marR="0" algn="just">
                        <a:lnSpc>
                          <a:spcPct val="115000"/>
                        </a:lnSpc>
                        <a:spcBef>
                          <a:spcPts val="500"/>
                        </a:spcBef>
                        <a:spcAft>
                          <a:spcPts val="500"/>
                        </a:spcAft>
                      </a:pPr>
                      <a:r>
                        <a:rPr lang="en-US" sz="1000" b="1" dirty="0">
                          <a:latin typeface="+mj-lt"/>
                          <a:ea typeface="Verdana"/>
                          <a:cs typeface="Times New Roman"/>
                        </a:rPr>
                        <a:t>Class  </a:t>
                      </a:r>
                      <a:r>
                        <a:rPr lang="en-US" sz="1000" b="1" dirty="0" smtClean="0">
                          <a:latin typeface="+mj-lt"/>
                          <a:ea typeface="Verdana"/>
                          <a:cs typeface="Times New Roman"/>
                        </a:rPr>
                        <a:t>6g</a:t>
                      </a: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1417">
                <a:tc>
                  <a:txBody>
                    <a:bodyPr/>
                    <a:lstStyle/>
                    <a:p>
                      <a:pPr marL="0" marR="0">
                        <a:spcBef>
                          <a:spcPts val="0"/>
                        </a:spcBef>
                        <a:spcAft>
                          <a:spcPts val="410"/>
                        </a:spcAft>
                      </a:pPr>
                      <a:r>
                        <a:rPr lang="en-US" sz="1000">
                          <a:solidFill>
                            <a:srgbClr val="1D2129"/>
                          </a:solidFill>
                          <a:latin typeface="+mj-lt"/>
                          <a:ea typeface="Times New Roman"/>
                          <a:cs typeface="Helvetica"/>
                        </a:rPr>
                        <a:t>pedagogy = objectives and materials development</a:t>
                      </a:r>
                      <a:endParaRPr lang="en-US" sz="1000">
                        <a:latin typeface="+mj-lt"/>
                        <a:ea typeface="Times New Roman"/>
                        <a:cs typeface="Times New Roman"/>
                      </a:endParaRPr>
                    </a:p>
                    <a:p>
                      <a:pPr marL="0" marR="0">
                        <a:spcBef>
                          <a:spcPts val="410"/>
                        </a:spcBef>
                        <a:spcAft>
                          <a:spcPts val="0"/>
                        </a:spcAft>
                      </a:pPr>
                      <a:r>
                        <a:rPr lang="en-US" sz="1000">
                          <a:solidFill>
                            <a:srgbClr val="1D2129"/>
                          </a:solidFill>
                          <a:latin typeface="+mj-lt"/>
                          <a:ea typeface="Times New Roman"/>
                          <a:cs typeface="Helvetica"/>
                        </a:rPr>
                        <a:t>civics content = vocational and life choices</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r>
                        <a:rPr lang="en-US" sz="1000" b="1">
                          <a:latin typeface="+mj-lt"/>
                          <a:ea typeface="Verdana"/>
                          <a:cs typeface="Times New Roman"/>
                        </a:rPr>
                        <a:t>8.04</a:t>
                      </a:r>
                      <a:endParaRPr lang="en-US" sz="1000">
                        <a:latin typeface="+mj-lt"/>
                        <a:ea typeface="Times New Roman"/>
                        <a:cs typeface="Times New Roman"/>
                      </a:endParaRPr>
                    </a:p>
                    <a:p>
                      <a:pPr marL="0" marR="0" algn="just">
                        <a:lnSpc>
                          <a:spcPct val="115000"/>
                        </a:lnSpc>
                        <a:spcBef>
                          <a:spcPts val="500"/>
                        </a:spcBef>
                        <a:spcAft>
                          <a:spcPts val="500"/>
                        </a:spcAft>
                      </a:pPr>
                      <a:r>
                        <a:rPr lang="en-US" sz="1000" b="1">
                          <a:latin typeface="+mj-lt"/>
                          <a:ea typeface="Verdana"/>
                          <a:cs typeface="Times New Roman"/>
                        </a:rPr>
                        <a:t>Class  6a</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158">
                <a:tc>
                  <a:txBody>
                    <a:bodyPr/>
                    <a:lstStyle/>
                    <a:p>
                      <a:pPr marL="0" marR="0" algn="just">
                        <a:lnSpc>
                          <a:spcPct val="115000"/>
                        </a:lnSpc>
                        <a:spcBef>
                          <a:spcPts val="500"/>
                        </a:spcBef>
                        <a:spcAft>
                          <a:spcPts val="500"/>
                        </a:spcAft>
                      </a:pPr>
                      <a:r>
                        <a:rPr lang="en-US" sz="1000">
                          <a:solidFill>
                            <a:srgbClr val="1D2129"/>
                          </a:solidFill>
                          <a:latin typeface="+mj-lt"/>
                          <a:ea typeface="Times New Roman"/>
                          <a:cs typeface="Times New Roman"/>
                        </a:rPr>
                        <a:t>pedagogy = objectives &amp; assessment</a:t>
                      </a:r>
                      <a:br>
                        <a:rPr lang="en-US" sz="1000">
                          <a:solidFill>
                            <a:srgbClr val="1D2129"/>
                          </a:solidFill>
                          <a:latin typeface="+mj-lt"/>
                          <a:ea typeface="Times New Roman"/>
                          <a:cs typeface="Times New Roman"/>
                        </a:rPr>
                      </a:br>
                      <a:r>
                        <a:rPr lang="en-US" sz="1000">
                          <a:solidFill>
                            <a:srgbClr val="1D2129"/>
                          </a:solidFill>
                          <a:latin typeface="+mj-lt"/>
                          <a:ea typeface="Times New Roman"/>
                          <a:cs typeface="Times New Roman"/>
                        </a:rPr>
                        <a:t>content = volunteerism</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r>
                        <a:rPr lang="en-US" sz="1000" dirty="0">
                          <a:latin typeface="+mj-lt"/>
                          <a:ea typeface="Times New Roman"/>
                          <a:cs typeface="Arial"/>
                        </a:rPr>
                        <a:t>Date: 8.05.2018</a:t>
                      </a:r>
                      <a:endParaRPr lang="en-US" sz="1000" dirty="0">
                        <a:latin typeface="+mj-lt"/>
                        <a:ea typeface="Times New Roman"/>
                        <a:cs typeface="Times New Roman"/>
                      </a:endParaRPr>
                    </a:p>
                    <a:p>
                      <a:pPr marL="0" marR="0" algn="just">
                        <a:lnSpc>
                          <a:spcPct val="115000"/>
                        </a:lnSpc>
                        <a:spcBef>
                          <a:spcPts val="500"/>
                        </a:spcBef>
                        <a:spcAft>
                          <a:spcPts val="500"/>
                        </a:spcAft>
                      </a:pPr>
                      <a:r>
                        <a:rPr lang="en-US" sz="1000" b="1" dirty="0">
                          <a:latin typeface="+mj-lt"/>
                          <a:ea typeface="Verdana"/>
                          <a:cs typeface="Times New Roman"/>
                        </a:rPr>
                        <a:t>Class  </a:t>
                      </a:r>
                      <a:r>
                        <a:rPr lang="en-US" sz="1000" b="1" dirty="0" smtClean="0">
                          <a:latin typeface="+mj-lt"/>
                          <a:ea typeface="Verdana"/>
                          <a:cs typeface="Times New Roman"/>
                        </a:rPr>
                        <a:t>6g</a:t>
                      </a: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884">
                <a:tc>
                  <a:txBody>
                    <a:bodyPr/>
                    <a:lstStyle/>
                    <a:p>
                      <a:pPr marL="0" marR="0" algn="just">
                        <a:lnSpc>
                          <a:spcPct val="115000"/>
                        </a:lnSpc>
                        <a:spcBef>
                          <a:spcPts val="500"/>
                        </a:spcBef>
                        <a:spcAft>
                          <a:spcPts val="500"/>
                        </a:spcAft>
                      </a:pPr>
                      <a:r>
                        <a:rPr lang="en-US" sz="1000">
                          <a:solidFill>
                            <a:srgbClr val="1D2129"/>
                          </a:solidFill>
                          <a:latin typeface="+mj-lt"/>
                          <a:ea typeface="Times New Roman"/>
                          <a:cs typeface="Times New Roman"/>
                        </a:rPr>
                        <a:t>pedagogy = objectives &amp; assessment</a:t>
                      </a:r>
                      <a:br>
                        <a:rPr lang="en-US" sz="1000">
                          <a:solidFill>
                            <a:srgbClr val="1D2129"/>
                          </a:solidFill>
                          <a:latin typeface="+mj-lt"/>
                          <a:ea typeface="Times New Roman"/>
                          <a:cs typeface="Times New Roman"/>
                        </a:rPr>
                      </a:br>
                      <a:r>
                        <a:rPr lang="en-US" sz="1000">
                          <a:solidFill>
                            <a:srgbClr val="1D2129"/>
                          </a:solidFill>
                          <a:latin typeface="+mj-lt"/>
                          <a:ea typeface="Times New Roman"/>
                          <a:cs typeface="Times New Roman"/>
                        </a:rPr>
                        <a:t>content = volunteerism</a:t>
                      </a: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500"/>
                        </a:spcBef>
                        <a:spcAft>
                          <a:spcPts val="500"/>
                        </a:spcAft>
                      </a:pPr>
                      <a:r>
                        <a:rPr lang="en-US" sz="1000" dirty="0">
                          <a:latin typeface="+mj-lt"/>
                          <a:ea typeface="Times New Roman"/>
                          <a:cs typeface="Arial"/>
                        </a:rPr>
                        <a:t>Date: 19.05.2018</a:t>
                      </a:r>
                      <a:endParaRPr lang="en-US" sz="1000" dirty="0">
                        <a:latin typeface="+mj-lt"/>
                        <a:ea typeface="Times New Roman"/>
                        <a:cs typeface="Times New Roman"/>
                      </a:endParaRPr>
                    </a:p>
                  </a:txBody>
                  <a:tcPr marL="35993" marR="35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a-GE" sz="1000" b="1" i="0" u="none" strike="noStrike" cap="none" normalizeH="0" baseline="0" smtClean="0">
                <a:ln>
                  <a:noFill/>
                </a:ln>
                <a:solidFill>
                  <a:schemeClr val="tx1"/>
                </a:solidFill>
                <a:effectLst/>
                <a:latin typeface="Open Sans"/>
                <a:ea typeface="Verdana" pitchFamily="34" charset="0"/>
                <a:cs typeface="Sylfaen" pitchFamily="18" charset="0"/>
              </a:rPr>
              <a:t>კვლევის</a:t>
            </a:r>
            <a:r>
              <a:rPr kumimoji="0" lang="ka-GE" sz="1000" b="1" i="0" u="none" strike="noStrike" cap="none" normalizeH="0" baseline="0" smtClean="0">
                <a:ln>
                  <a:noFill/>
                </a:ln>
                <a:solidFill>
                  <a:schemeClr val="tx1"/>
                </a:solidFill>
                <a:effectLst/>
                <a:latin typeface="Sylfaen" pitchFamily="18" charset="0"/>
                <a:ea typeface="Verdana" pitchFamily="34" charset="0"/>
                <a:cs typeface="Times New Roman" pitchFamily="18" charset="0"/>
              </a:rPr>
              <a:t> </a:t>
            </a:r>
            <a:r>
              <a:rPr kumimoji="0" lang="ka-GE" sz="1000" b="1" i="0" u="none" strike="noStrike" cap="none" normalizeH="0" baseline="0" smtClean="0">
                <a:ln>
                  <a:noFill/>
                </a:ln>
                <a:solidFill>
                  <a:schemeClr val="tx1"/>
                </a:solidFill>
                <a:effectLst/>
                <a:latin typeface="Open Sans"/>
                <a:ea typeface="Verdana" pitchFamily="34" charset="0"/>
                <a:cs typeface="Sylfaen" pitchFamily="18" charset="0"/>
              </a:rPr>
              <a:t>ვადები</a:t>
            </a:r>
            <a:endParaRPr kumimoji="0" lang="en-US" sz="1200" b="0" i="0" u="none" strike="noStrike" cap="none" normalizeH="0" baseline="0" smtClean="0">
              <a:ln>
                <a:noFill/>
              </a:ln>
              <a:solidFill>
                <a:schemeClr val="tx1"/>
              </a:solidFill>
              <a:effectLst/>
              <a:latin typeface="Open Sans"/>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867</Words>
  <Application>Microsoft Office PowerPoint</Application>
  <PresentationFormat>Экран (4:3)</PresentationFormat>
  <Paragraphs>147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Office Theme</vt:lpstr>
      <vt:lpstr> საგანთა ინტეგრაციის მნიშვნელობა მასწავლებლები ერთი მიზნისთვის </vt:lpstr>
      <vt:lpstr>საგანთა ინტეგრორების მნიშვნელობა </vt:lpstr>
      <vt:lpstr>შესავალი </vt:lpstr>
      <vt:lpstr>ინტგრირებული გაკვეთილების დაგეგმვისა და განხორციელების პრაქტიკა და მასთან დაკავშირებული სირთულეები </vt:lpstr>
      <vt:lpstr>პრობლემა და საკვლევი საკითხი  </vt:lpstr>
      <vt:lpstr>მასწავლებლები წერენ ინეგრირებულ საგაკვეთილო გეგმებს, კერძოდ - წერენ ბევრ აქტივობას,  რადგან შეძლონ სამივე საგანში დასახული მიზნის მიღწევა, რომელთა განხორციელებაც რეალურად რთულია  არსებობდა ენის ბარიერი( რადგან მიმდინარე გაკვეთილები ინგლისურ ენაზე ტარდებოდა  არსებობენ პედაგოგები, რომლებიც ინტეგრირებული გაკვეთილის საჭიროებას ეჭვქვეშ აყენებენ. </vt:lpstr>
      <vt:lpstr>პრობლემის გამომწვევი სავარაუდო მიზეზები </vt:lpstr>
      <vt:lpstr> კვლევის ამოცანა </vt:lpstr>
      <vt:lpstr>Слайд 9</vt:lpstr>
      <vt:lpstr>Слайд 10</vt:lpstr>
      <vt:lpstr>გამოიკითხა პროექტში ჩართული  3 პედაგოგი </vt:lpstr>
      <vt:lpstr>სკოლის მასწავლებლები (გმოიკითხა 15 მასწავლებელი მათ შორის  ისინო რომლებიც ღია კვირეულის ფარგლებში ესწრებოდა გაკვეთილებს) </vt:lpstr>
      <vt:lpstr>Слайд 13</vt:lpstr>
      <vt:lpstr>კვლევის შედეგები-გამოკითხვის  შედეგების ანალიზი </vt:lpstr>
      <vt:lpstr>რეკომენდაციები</vt:lpstr>
      <vt:lpstr>1. გაეცნენ მოსწავლეები გაკვეთილის სასწავლო მიზანს?  2. ჩანდა გაკვეთილის მიზანში საგანთაშორისი ინტეგრაცია?  3. აქტივობები მიზნის შესაბამისი იყო?  4. მიეცათ თუ არა მოსწავლეებს საშუალება, ერთი და იგივე საკითხი სხვადასხვა კუთხით შეესწავლათ და ისე მოეხდინათ ცოდნის სინთეზი?  5. მიეცათ თუ არა მოსწავლეებს საშუალება, საკითხების შეჯამებისას წინარე ცოდნა გამოეყენებინათ?  6. მასწავლებელმა შეფასების კრიტერიუმები მიზნის და სტანდარტის მიხედვით შეადგინა?  </vt:lpstr>
      <vt:lpstr>წერილობით შეფასებაზე ადვილია ინტეგრირებული გაკვეთილის შეფასების სქემის გამოყენება:  </vt:lpstr>
      <vt:lpstr> დასკვნა</vt:lpstr>
      <vt:lpstr>Слайд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HP</cp:lastModifiedBy>
  <cp:revision>65</cp:revision>
  <dcterms:created xsi:type="dcterms:W3CDTF">2013-08-21T19:17:07Z</dcterms:created>
  <dcterms:modified xsi:type="dcterms:W3CDTF">2018-06-11T15:25:08Z</dcterms:modified>
</cp:coreProperties>
</file>