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25"/>
  </p:notesMasterIdLst>
  <p:sldIdLst>
    <p:sldId id="273" r:id="rId2"/>
    <p:sldId id="311" r:id="rId3"/>
    <p:sldId id="302" r:id="rId4"/>
    <p:sldId id="301" r:id="rId5"/>
    <p:sldId id="259" r:id="rId6"/>
    <p:sldId id="277" r:id="rId7"/>
    <p:sldId id="287" r:id="rId8"/>
    <p:sldId id="303" r:id="rId9"/>
    <p:sldId id="304" r:id="rId10"/>
    <p:sldId id="307" r:id="rId11"/>
    <p:sldId id="288" r:id="rId12"/>
    <p:sldId id="291" r:id="rId13"/>
    <p:sldId id="295" r:id="rId14"/>
    <p:sldId id="306" r:id="rId15"/>
    <p:sldId id="280" r:id="rId16"/>
    <p:sldId id="285" r:id="rId17"/>
    <p:sldId id="308" r:id="rId18"/>
    <p:sldId id="310" r:id="rId19"/>
    <p:sldId id="268" r:id="rId20"/>
    <p:sldId id="297" r:id="rId21"/>
    <p:sldId id="298" r:id="rId22"/>
    <p:sldId id="299" r:id="rId23"/>
    <p:sldId id="30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orient="horz" pos="2256" userDrawn="1">
          <p15:clr>
            <a:srgbClr val="A4A3A4"/>
          </p15:clr>
        </p15:guide>
        <p15:guide id="3" pos="3840" userDrawn="1">
          <p15:clr>
            <a:srgbClr val="A4A3A4"/>
          </p15:clr>
        </p15:guide>
        <p15:guide id="5" orient="horz" pos="22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DFA"/>
    <a:srgbClr val="D9F5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432" y="12"/>
      </p:cViewPr>
      <p:guideLst>
        <p:guide orient="horz" pos="2184"/>
        <p:guide orient="horz" pos="2256"/>
        <p:guide pos="3840"/>
        <p:guide orient="horz" pos="22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ka-GE" baseline="0" dirty="0" smtClean="0"/>
              <a:t> </a:t>
            </a:r>
            <a:r>
              <a:rPr lang="ka-GE" baseline="0" dirty="0"/>
              <a:t>დიაგრამა</a:t>
            </a:r>
            <a:endParaRPr lang="en-US" dirty="0"/>
          </a:p>
        </c:rich>
      </c:tx>
      <c:layout/>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Sheet1!$A$2:$A$5</c:f>
              <c:strCache>
                <c:ptCount val="2"/>
                <c:pt idx="0">
                  <c:v>ამოცანის პირობის გაგება მიჭერს</c:v>
                </c:pt>
                <c:pt idx="1">
                  <c:v>მირჩევნია მაგალითის ამოხსნა</c:v>
                </c:pt>
              </c:strCache>
            </c:strRef>
          </c:cat>
          <c:val>
            <c:numRef>
              <c:f>Sheet1!$B$2:$B$5</c:f>
              <c:numCache>
                <c:formatCode>General</c:formatCode>
                <c:ptCount val="4"/>
                <c:pt idx="0">
                  <c:v>8.2000000000000011</c:v>
                </c:pt>
                <c:pt idx="1">
                  <c:v>3.2</c:v>
                </c:pt>
              </c:numCache>
            </c:numRef>
          </c:val>
        </c:ser>
        <c:dLbls>
          <c:showLegendKey val="0"/>
          <c:showVal val="0"/>
          <c:showCatName val="0"/>
          <c:showSerName val="0"/>
          <c:showPercent val="1"/>
          <c:showBubbleSize val="0"/>
          <c:showLeaderLines val="1"/>
        </c:dLbls>
      </c:pie3DChart>
    </c:plotArea>
    <c:legend>
      <c:legendPos val="t"/>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ka-GE" baseline="0" dirty="0" smtClean="0"/>
              <a:t> </a:t>
            </a:r>
            <a:r>
              <a:rPr lang="ka-GE" baseline="0" dirty="0"/>
              <a:t>დიაგრამა</a:t>
            </a:r>
            <a:endParaRPr lang="en-US" dirty="0"/>
          </a:p>
        </c:rich>
      </c:tx>
      <c:layout>
        <c:manualLayout>
          <c:xMode val="edge"/>
          <c:yMode val="edge"/>
          <c:x val="0.376684926453008"/>
          <c:y val="0.11626607043040806"/>
        </c:manualLayout>
      </c:layout>
      <c:overlay val="0"/>
    </c:title>
    <c:autoTitleDeleted val="0"/>
    <c:view3D>
      <c:rotX val="30"/>
      <c:rotY val="0"/>
      <c:rAngAx val="0"/>
    </c:view3D>
    <c:floor>
      <c:thickness val="0"/>
    </c:floor>
    <c:sideWall>
      <c:thickness val="0"/>
    </c:sideWall>
    <c:backWall>
      <c:thickness val="0"/>
    </c:backWall>
    <c:plotArea>
      <c:layout>
        <c:manualLayout>
          <c:layoutTarget val="inner"/>
          <c:xMode val="edge"/>
          <c:yMode val="edge"/>
          <c:x val="0.16249998667158899"/>
          <c:y val="0.15841524568629989"/>
          <c:w val="0.76354168606121342"/>
          <c:h val="0.68018814189753862"/>
        </c:manualLayout>
      </c:layout>
      <c:pie3DChart>
        <c:varyColors val="1"/>
        <c:ser>
          <c:idx val="0"/>
          <c:order val="0"/>
          <c:tx>
            <c:strRef>
              <c:f>Sheet1!$B$1</c:f>
              <c:strCache>
                <c:ptCount val="1"/>
                <c:pt idx="0">
                  <c:v>Sales</c:v>
                </c:pt>
              </c:strCache>
            </c:strRef>
          </c:tx>
          <c:dLbls>
            <c:dLbl>
              <c:idx val="0"/>
              <c:layout/>
              <c:tx>
                <c:rich>
                  <a:bodyPr/>
                  <a:lstStyle/>
                  <a:p>
                    <a:r>
                      <a:rPr lang="en-US" smtClean="0"/>
                      <a:t>83</a:t>
                    </a:r>
                    <a:endParaRPr lang="en-US"/>
                  </a:p>
                </c:rich>
              </c:tx>
              <c:showLegendKey val="0"/>
              <c:showVal val="0"/>
              <c:showCatName val="0"/>
              <c:showSerName val="0"/>
              <c:showPercent val="1"/>
              <c:showBubbleSize val="0"/>
              <c:extLst>
                <c:ext xmlns:c15="http://schemas.microsoft.com/office/drawing/2012/chart" uri="{CE6537A1-D6FC-4f65-9D91-7224C49458BB}">
                  <c15:layout/>
                </c:ext>
              </c:extLst>
            </c:dLbl>
            <c:dLbl>
              <c:idx val="1"/>
              <c:layout/>
              <c:tx>
                <c:rich>
                  <a:bodyPr/>
                  <a:lstStyle/>
                  <a:p>
                    <a:r>
                      <a:rPr lang="en-US" smtClean="0"/>
                      <a:t>17%</a:t>
                    </a:r>
                    <a:endParaRPr lang="en-US"/>
                  </a:p>
                </c:rich>
              </c:tx>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Sheet1!$A$2:$A$5</c:f>
              <c:strCache>
                <c:ptCount val="2"/>
                <c:pt idx="0">
                  <c:v>ამოცანის პირობის გაგება მიჭერს</c:v>
                </c:pt>
                <c:pt idx="1">
                  <c:v>მირჩევნია მაგალითის ამოხსნა</c:v>
                </c:pt>
              </c:strCache>
            </c:strRef>
          </c:cat>
          <c:val>
            <c:numRef>
              <c:f>Sheet1!$B$2:$B$5</c:f>
              <c:numCache>
                <c:formatCode>General</c:formatCode>
                <c:ptCount val="4"/>
                <c:pt idx="0">
                  <c:v>8.2000000000000011</c:v>
                </c:pt>
                <c:pt idx="1">
                  <c:v>3.2</c:v>
                </c:pt>
              </c:numCache>
            </c:numRef>
          </c:val>
        </c:ser>
        <c:dLbls>
          <c:showLegendKey val="0"/>
          <c:showVal val="0"/>
          <c:showCatName val="0"/>
          <c:showSerName val="0"/>
          <c:showPercent val="1"/>
          <c:showBubbleSize val="0"/>
          <c:showLeaderLines val="1"/>
        </c:dLbls>
      </c:pie3DChart>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0.04561</cdr:x>
      <cdr:y>0.82528</cdr:y>
    </cdr:from>
    <cdr:to>
      <cdr:x>0.26655</cdr:x>
      <cdr:y>1</cdr:y>
    </cdr:to>
    <cdr:sp macro="" textlink="">
      <cdr:nvSpPr>
        <cdr:cNvPr id="2" name="TextBox 1"/>
        <cdr:cNvSpPr txBox="1"/>
      </cdr:nvSpPr>
      <cdr:spPr>
        <a:xfrm xmlns:a="http://schemas.openxmlformats.org/drawingml/2006/main">
          <a:off x="556054" y="4552435"/>
          <a:ext cx="2693773" cy="96382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ka-GE" sz="1100" dirty="0" smtClean="0"/>
            <a:t>83% -არ გამიჭირდა ამოხსნა</a:t>
          </a:r>
        </a:p>
        <a:p xmlns:a="http://schemas.openxmlformats.org/drawingml/2006/main">
          <a:r>
            <a:rPr lang="ka-GE" dirty="0" smtClean="0"/>
            <a:t>17%- მაგალითის ამოხსნა მირჩევნია</a:t>
          </a:r>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5187F2-4F33-4117-8A65-890BB80F7879}" type="datetimeFigureOut">
              <a:rPr lang="en-US" smtClean="0"/>
              <a:pPr/>
              <a:t>7/2/2019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F78EF4-186C-4454-ADC8-CEF6CDB8EFB5}" type="slidenum">
              <a:rPr lang="en-US" smtClean="0"/>
              <a:pPr/>
              <a:t>‹#›</a:t>
            </a:fld>
            <a:endParaRPr lang="en-US"/>
          </a:p>
        </p:txBody>
      </p:sp>
    </p:spTree>
    <p:extLst>
      <p:ext uri="{BB962C8B-B14F-4D97-AF65-F5344CB8AC3E}">
        <p14:creationId xmlns:p14="http://schemas.microsoft.com/office/powerpoint/2010/main" val="1378815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F78EF4-186C-4454-ADC8-CEF6CDB8EFB5}" type="slidenum">
              <a:rPr lang="en-US" smtClean="0"/>
              <a:pPr/>
              <a:t>13</a:t>
            </a:fld>
            <a:endParaRPr lang="en-US"/>
          </a:p>
        </p:txBody>
      </p:sp>
    </p:spTree>
    <p:extLst>
      <p:ext uri="{BB962C8B-B14F-4D97-AF65-F5344CB8AC3E}">
        <p14:creationId xmlns:p14="http://schemas.microsoft.com/office/powerpoint/2010/main" val="4207335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0231BA-2C63-4F51-862C-BEA43ED65531}" type="datetimeFigureOut">
              <a:rPr lang="en-US" smtClean="0"/>
              <a:pPr/>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67030-C22A-4E68-957E-67BDB94F8656}" type="slidenum">
              <a:rPr lang="en-US" smtClean="0"/>
              <a:pPr/>
              <a:t>‹#›</a:t>
            </a:fld>
            <a:endParaRPr lang="en-US"/>
          </a:p>
        </p:txBody>
      </p:sp>
    </p:spTree>
    <p:extLst>
      <p:ext uri="{BB962C8B-B14F-4D97-AF65-F5344CB8AC3E}">
        <p14:creationId xmlns:p14="http://schemas.microsoft.com/office/powerpoint/2010/main" val="1899211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0231BA-2C63-4F51-862C-BEA43ED65531}" type="datetimeFigureOut">
              <a:rPr lang="en-US" smtClean="0"/>
              <a:pPr/>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67030-C22A-4E68-957E-67BDB94F8656}" type="slidenum">
              <a:rPr lang="en-US" smtClean="0"/>
              <a:pPr/>
              <a:t>‹#›</a:t>
            </a:fld>
            <a:endParaRPr lang="en-US"/>
          </a:p>
        </p:txBody>
      </p:sp>
    </p:spTree>
    <p:extLst>
      <p:ext uri="{BB962C8B-B14F-4D97-AF65-F5344CB8AC3E}">
        <p14:creationId xmlns:p14="http://schemas.microsoft.com/office/powerpoint/2010/main" val="3309516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0231BA-2C63-4F51-862C-BEA43ED65531}" type="datetimeFigureOut">
              <a:rPr lang="en-US" smtClean="0"/>
              <a:pPr/>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67030-C22A-4E68-957E-67BDB94F8656}" type="slidenum">
              <a:rPr lang="en-US" smtClean="0"/>
              <a:pPr/>
              <a:t>‹#›</a:t>
            </a:fld>
            <a:endParaRPr lang="en-US"/>
          </a:p>
        </p:txBody>
      </p:sp>
    </p:spTree>
    <p:extLst>
      <p:ext uri="{BB962C8B-B14F-4D97-AF65-F5344CB8AC3E}">
        <p14:creationId xmlns:p14="http://schemas.microsoft.com/office/powerpoint/2010/main" val="1371846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0231BA-2C63-4F51-862C-BEA43ED65531}" type="datetimeFigureOut">
              <a:rPr lang="en-US" smtClean="0"/>
              <a:pPr/>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67030-C22A-4E68-957E-67BDB94F8656}" type="slidenum">
              <a:rPr lang="en-US" smtClean="0"/>
              <a:pPr/>
              <a:t>‹#›</a:t>
            </a:fld>
            <a:endParaRPr lang="en-US"/>
          </a:p>
        </p:txBody>
      </p:sp>
    </p:spTree>
    <p:extLst>
      <p:ext uri="{BB962C8B-B14F-4D97-AF65-F5344CB8AC3E}">
        <p14:creationId xmlns:p14="http://schemas.microsoft.com/office/powerpoint/2010/main" val="1306318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0231BA-2C63-4F51-862C-BEA43ED65531}" type="datetimeFigureOut">
              <a:rPr lang="en-US" smtClean="0"/>
              <a:pPr/>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567030-C22A-4E68-957E-67BDB94F8656}" type="slidenum">
              <a:rPr lang="en-US" smtClean="0"/>
              <a:pPr/>
              <a:t>‹#›</a:t>
            </a:fld>
            <a:endParaRPr lang="en-US"/>
          </a:p>
        </p:txBody>
      </p:sp>
    </p:spTree>
    <p:extLst>
      <p:ext uri="{BB962C8B-B14F-4D97-AF65-F5344CB8AC3E}">
        <p14:creationId xmlns:p14="http://schemas.microsoft.com/office/powerpoint/2010/main" val="1771442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0231BA-2C63-4F51-862C-BEA43ED65531}" type="datetimeFigureOut">
              <a:rPr lang="en-US" smtClean="0"/>
              <a:pPr/>
              <a:t>7/2/2019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567030-C22A-4E68-957E-67BDB94F8656}" type="slidenum">
              <a:rPr lang="en-US" smtClean="0"/>
              <a:pPr/>
              <a:t>‹#›</a:t>
            </a:fld>
            <a:endParaRPr lang="en-US"/>
          </a:p>
        </p:txBody>
      </p:sp>
    </p:spTree>
    <p:extLst>
      <p:ext uri="{BB962C8B-B14F-4D97-AF65-F5344CB8AC3E}">
        <p14:creationId xmlns:p14="http://schemas.microsoft.com/office/powerpoint/2010/main" val="747505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0231BA-2C63-4F51-862C-BEA43ED65531}" type="datetimeFigureOut">
              <a:rPr lang="en-US" smtClean="0"/>
              <a:pPr/>
              <a:t>7/2/2019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567030-C22A-4E68-957E-67BDB94F8656}" type="slidenum">
              <a:rPr lang="en-US" smtClean="0"/>
              <a:pPr/>
              <a:t>‹#›</a:t>
            </a:fld>
            <a:endParaRPr lang="en-US"/>
          </a:p>
        </p:txBody>
      </p:sp>
    </p:spTree>
    <p:extLst>
      <p:ext uri="{BB962C8B-B14F-4D97-AF65-F5344CB8AC3E}">
        <p14:creationId xmlns:p14="http://schemas.microsoft.com/office/powerpoint/2010/main" val="2182623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0231BA-2C63-4F51-862C-BEA43ED65531}" type="datetimeFigureOut">
              <a:rPr lang="en-US" smtClean="0"/>
              <a:pPr/>
              <a:t>7/2/2019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567030-C22A-4E68-957E-67BDB94F8656}" type="slidenum">
              <a:rPr lang="en-US" smtClean="0"/>
              <a:pPr/>
              <a:t>‹#›</a:t>
            </a:fld>
            <a:endParaRPr lang="en-US"/>
          </a:p>
        </p:txBody>
      </p:sp>
    </p:spTree>
    <p:extLst>
      <p:ext uri="{BB962C8B-B14F-4D97-AF65-F5344CB8AC3E}">
        <p14:creationId xmlns:p14="http://schemas.microsoft.com/office/powerpoint/2010/main" val="1148590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0231BA-2C63-4F51-862C-BEA43ED65531}" type="datetimeFigureOut">
              <a:rPr lang="en-US" smtClean="0"/>
              <a:pPr/>
              <a:t>7/2/2019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567030-C22A-4E68-957E-67BDB94F8656}" type="slidenum">
              <a:rPr lang="en-US" smtClean="0"/>
              <a:pPr/>
              <a:t>‹#›</a:t>
            </a:fld>
            <a:endParaRPr lang="en-US"/>
          </a:p>
        </p:txBody>
      </p:sp>
    </p:spTree>
    <p:extLst>
      <p:ext uri="{BB962C8B-B14F-4D97-AF65-F5344CB8AC3E}">
        <p14:creationId xmlns:p14="http://schemas.microsoft.com/office/powerpoint/2010/main" val="4212493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0231BA-2C63-4F51-862C-BEA43ED65531}" type="datetimeFigureOut">
              <a:rPr lang="en-US" smtClean="0"/>
              <a:pPr/>
              <a:t>7/2/2019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567030-C22A-4E68-957E-67BDB94F8656}" type="slidenum">
              <a:rPr lang="en-US" smtClean="0"/>
              <a:pPr/>
              <a:t>‹#›</a:t>
            </a:fld>
            <a:endParaRPr lang="en-US"/>
          </a:p>
        </p:txBody>
      </p:sp>
    </p:spTree>
    <p:extLst>
      <p:ext uri="{BB962C8B-B14F-4D97-AF65-F5344CB8AC3E}">
        <p14:creationId xmlns:p14="http://schemas.microsoft.com/office/powerpoint/2010/main" val="2644620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0231BA-2C63-4F51-862C-BEA43ED65531}" type="datetimeFigureOut">
              <a:rPr lang="en-US" smtClean="0"/>
              <a:pPr/>
              <a:t>7/2/2019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567030-C22A-4E68-957E-67BDB94F8656}" type="slidenum">
              <a:rPr lang="en-US" smtClean="0"/>
              <a:pPr/>
              <a:t>‹#›</a:t>
            </a:fld>
            <a:endParaRPr lang="en-US"/>
          </a:p>
        </p:txBody>
      </p:sp>
    </p:spTree>
    <p:extLst>
      <p:ext uri="{BB962C8B-B14F-4D97-AF65-F5344CB8AC3E}">
        <p14:creationId xmlns:p14="http://schemas.microsoft.com/office/powerpoint/2010/main" val="973552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0231BA-2C63-4F51-862C-BEA43ED65531}" type="datetimeFigureOut">
              <a:rPr lang="en-US" smtClean="0"/>
              <a:pPr/>
              <a:t>7/2/2019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567030-C22A-4E68-957E-67BDB94F8656}" type="slidenum">
              <a:rPr lang="en-US" smtClean="0"/>
              <a:pPr/>
              <a:t>‹#›</a:t>
            </a:fld>
            <a:endParaRPr lang="en-US"/>
          </a:p>
        </p:txBody>
      </p:sp>
    </p:spTree>
    <p:extLst>
      <p:ext uri="{BB962C8B-B14F-4D97-AF65-F5344CB8AC3E}">
        <p14:creationId xmlns:p14="http://schemas.microsoft.com/office/powerpoint/2010/main" val="906170632"/>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blogger.com/nul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_Toc11838518"/><Relationship Id="rId13" Type="http://schemas.openxmlformats.org/officeDocument/2006/relationships/hyperlink" Target="#_Toc11838523"/><Relationship Id="rId3" Type="http://schemas.openxmlformats.org/officeDocument/2006/relationships/hyperlink" Target="#_Toc11838513"/><Relationship Id="rId7" Type="http://schemas.openxmlformats.org/officeDocument/2006/relationships/hyperlink" Target="#_Toc11838517"/><Relationship Id="rId12" Type="http://schemas.openxmlformats.org/officeDocument/2006/relationships/hyperlink" Target="#_Toc11838522"/><Relationship Id="rId2" Type="http://schemas.openxmlformats.org/officeDocument/2006/relationships/hyperlink" Target="#_Toc11838512"/><Relationship Id="rId16" Type="http://schemas.openxmlformats.org/officeDocument/2006/relationships/hyperlink" Target="#_Toc11838526"/><Relationship Id="rId1" Type="http://schemas.openxmlformats.org/officeDocument/2006/relationships/slideLayout" Target="../slideLayouts/slideLayout2.xml"/><Relationship Id="rId6" Type="http://schemas.openxmlformats.org/officeDocument/2006/relationships/hyperlink" Target="#_Toc11838516"/><Relationship Id="rId11" Type="http://schemas.openxmlformats.org/officeDocument/2006/relationships/hyperlink" Target="#_Toc11838521"/><Relationship Id="rId5" Type="http://schemas.openxmlformats.org/officeDocument/2006/relationships/hyperlink" Target="#_Toc11838515"/><Relationship Id="rId15" Type="http://schemas.openxmlformats.org/officeDocument/2006/relationships/hyperlink" Target="#_Toc11838525"/><Relationship Id="rId10" Type="http://schemas.openxmlformats.org/officeDocument/2006/relationships/hyperlink" Target="#_Toc11838520"/><Relationship Id="rId4" Type="http://schemas.openxmlformats.org/officeDocument/2006/relationships/hyperlink" Target="#_Toc11838514"/><Relationship Id="rId9" Type="http://schemas.openxmlformats.org/officeDocument/2006/relationships/hyperlink" Target="#_Toc11838519"/><Relationship Id="rId14" Type="http://schemas.openxmlformats.org/officeDocument/2006/relationships/hyperlink" Target="#_Toc11838524"/></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mastsavlebeli.ge/?p=6929" TargetMode="External"/><Relationship Id="rId2" Type="http://schemas.openxmlformats.org/officeDocument/2006/relationships/hyperlink" Target="http://mastsavlebeli.ge/?p=2536" TargetMode="External"/><Relationship Id="rId1" Type="http://schemas.openxmlformats.org/officeDocument/2006/relationships/slideLayout" Target="../slideLayouts/slideLayout2.xml"/><Relationship Id="rId4" Type="http://schemas.openxmlformats.org/officeDocument/2006/relationships/hyperlink" Target="http://ncp.ge/ge/matematika/sagnis-stsavlebis-miznebi-amotsanebi"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სურ\15.jpg"/>
          <p:cNvPicPr>
            <a:picLocks noChangeAspect="1" noChangeArrowheads="1"/>
          </p:cNvPicPr>
          <p:nvPr/>
        </p:nvPicPr>
        <p:blipFill>
          <a:blip r:embed="rId2"/>
          <a:srcRect/>
          <a:stretch>
            <a:fillRect/>
          </a:stretch>
        </p:blipFill>
        <p:spPr bwMode="auto">
          <a:xfrm>
            <a:off x="0" y="-707082"/>
            <a:ext cx="11779849" cy="731743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 name="Title 1"/>
          <p:cNvSpPr>
            <a:spLocks noGrp="1"/>
          </p:cNvSpPr>
          <p:nvPr>
            <p:ph type="ctrTitle"/>
          </p:nvPr>
        </p:nvSpPr>
        <p:spPr>
          <a:xfrm>
            <a:off x="838779" y="1258204"/>
            <a:ext cx="5866241" cy="2587602"/>
          </a:xfrm>
        </p:spPr>
        <p:txBody>
          <a:bodyPr>
            <a:normAutofit/>
          </a:bodyPr>
          <a:lstStyle/>
          <a:p>
            <a:r>
              <a:rPr lang="ka-GE" sz="3600" b="1" dirty="0"/>
              <a:t>სსიპ ქ.ბათუმის </a:t>
            </a:r>
            <a:r>
              <a:rPr lang="ka-GE" sz="3600" b="1" dirty="0" smtClean="0"/>
              <a:t> </a:t>
            </a:r>
            <a:r>
              <a:rPr lang="ka-GE" sz="3600" b="1" dirty="0"/>
              <a:t>მე-6 </a:t>
            </a:r>
            <a:r>
              <a:rPr lang="ka-GE" sz="3600" b="1" dirty="0" smtClean="0"/>
              <a:t>ფიზიკა-მათემატიკის </a:t>
            </a:r>
            <a:r>
              <a:rPr lang="ka-GE" sz="3600" b="1" dirty="0"/>
              <a:t>საჯარო სკოლა</a:t>
            </a:r>
            <a:r>
              <a:rPr lang="ka-GE" sz="3600" dirty="0" smtClean="0">
                <a:solidFill>
                  <a:srgbClr val="C00000"/>
                </a:solidFill>
              </a:rPr>
              <a:t>              </a:t>
            </a:r>
            <a:r>
              <a:rPr lang="ka-GE" sz="1600" dirty="0">
                <a:solidFill>
                  <a:schemeClr val="bg1"/>
                </a:solidFill>
              </a:rPr>
              <a:t/>
            </a:r>
            <a:br>
              <a:rPr lang="ka-GE" sz="1600" dirty="0">
                <a:solidFill>
                  <a:schemeClr val="bg1"/>
                </a:solidFill>
              </a:rPr>
            </a:br>
            <a:r>
              <a:rPr lang="ka-GE" sz="2000" b="1" dirty="0"/>
              <a:t>    </a:t>
            </a:r>
            <a:endParaRPr lang="ru-RU" sz="3600" dirty="0">
              <a:solidFill>
                <a:srgbClr val="FF0000"/>
              </a:solidFill>
            </a:endParaRPr>
          </a:p>
        </p:txBody>
      </p:sp>
      <p:sp>
        <p:nvSpPr>
          <p:cNvPr id="5" name="TextBox 4"/>
          <p:cNvSpPr txBox="1"/>
          <p:nvPr/>
        </p:nvSpPr>
        <p:spPr>
          <a:xfrm>
            <a:off x="0" y="4044"/>
            <a:ext cx="12192000" cy="1077218"/>
          </a:xfrm>
          <a:prstGeom prst="rect">
            <a:avLst/>
          </a:prstGeom>
          <a:noFill/>
        </p:spPr>
        <p:txBody>
          <a:bodyPr wrap="square" rtlCol="0">
            <a:spAutoFit/>
          </a:bodyPr>
          <a:lstStyle/>
          <a:p>
            <a:r>
              <a:rPr lang="ka-GE" sz="3200" b="1" dirty="0">
                <a:solidFill>
                  <a:srgbClr val="FF0000"/>
                </a:solidFill>
              </a:rPr>
              <a:t>თემა: ამოცანის პირობის  გაგება- გააზრების სირთულე და მისი</a:t>
            </a:r>
            <a:endParaRPr lang="en-US" sz="3200" dirty="0">
              <a:solidFill>
                <a:srgbClr val="FF0000"/>
              </a:solidFill>
            </a:endParaRPr>
          </a:p>
          <a:p>
            <a:r>
              <a:rPr lang="ka-GE" sz="3200" b="1" dirty="0">
                <a:solidFill>
                  <a:srgbClr val="FF0000"/>
                </a:solidFill>
              </a:rPr>
              <a:t>                      გადაჭრის სტრატეგიები </a:t>
            </a:r>
            <a:r>
              <a:rPr lang="ka-GE" sz="3200" b="1" dirty="0" smtClean="0">
                <a:solidFill>
                  <a:srgbClr val="FF0000"/>
                </a:solidFill>
              </a:rPr>
              <a:t>მათემატიკაში</a:t>
            </a:r>
            <a:r>
              <a:rPr lang="en-US" sz="3200" b="1" dirty="0" smtClean="0">
                <a:solidFill>
                  <a:srgbClr val="FF0000"/>
                </a:solidFill>
              </a:rPr>
              <a:t> (III</a:t>
            </a:r>
            <a:r>
              <a:rPr lang="ka-GE" sz="3200" b="1" dirty="0" smtClean="0">
                <a:solidFill>
                  <a:srgbClr val="FF0000"/>
                </a:solidFill>
              </a:rPr>
              <a:t>კლასი) </a:t>
            </a:r>
            <a:endParaRPr lang="en-US" sz="3200" dirty="0">
              <a:solidFill>
                <a:srgbClr val="FF0000"/>
              </a:solidFill>
            </a:endParaRPr>
          </a:p>
        </p:txBody>
      </p:sp>
      <p:sp>
        <p:nvSpPr>
          <p:cNvPr id="3" name="Rectangle 2"/>
          <p:cNvSpPr/>
          <p:nvPr/>
        </p:nvSpPr>
        <p:spPr>
          <a:xfrm>
            <a:off x="0" y="4374510"/>
            <a:ext cx="6096000" cy="853567"/>
          </a:xfrm>
          <a:prstGeom prst="rect">
            <a:avLst/>
          </a:prstGeom>
        </p:spPr>
        <p:txBody>
          <a:bodyPr wrap="square">
            <a:spAutoFit/>
          </a:bodyPr>
          <a:lstStyle/>
          <a:p>
            <a:pPr>
              <a:lnSpc>
                <a:spcPct val="107000"/>
              </a:lnSpc>
              <a:spcAft>
                <a:spcPts val="800"/>
              </a:spcAft>
            </a:pPr>
            <a:r>
              <a:rPr lang="ka-GE" sz="2000" b="1" dirty="0" smtClean="0">
                <a:ea typeface="Calibri" panose="020F0502020204030204" pitchFamily="34" charset="0"/>
                <a:cs typeface="Times New Roman" panose="02020603050405020304" pitchFamily="18" charset="0"/>
              </a:rPr>
              <a:t>           თინათინ </a:t>
            </a:r>
            <a:r>
              <a:rPr lang="ka-GE" sz="2000" b="1" dirty="0">
                <a:ea typeface="Calibri" panose="020F0502020204030204" pitchFamily="34" charset="0"/>
                <a:cs typeface="Times New Roman" panose="02020603050405020304" pitchFamily="18" charset="0"/>
              </a:rPr>
              <a:t>მახარაძის</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ka-GE" sz="2000" b="1" dirty="0">
                <a:ea typeface="Calibri" panose="020F0502020204030204" pitchFamily="34" charset="0"/>
                <a:cs typeface="Times New Roman" panose="02020603050405020304" pitchFamily="18" charset="0"/>
              </a:rPr>
              <a:t> </a:t>
            </a:r>
            <a:r>
              <a:rPr lang="ka-GE" sz="2000" b="1" dirty="0" smtClean="0">
                <a:ea typeface="Calibri" panose="020F0502020204030204" pitchFamily="34" charset="0"/>
                <a:cs typeface="Times New Roman" panose="02020603050405020304" pitchFamily="18" charset="0"/>
              </a:rPr>
              <a:t> </a:t>
            </a:r>
            <a:r>
              <a:rPr lang="ka-GE" sz="2000" b="1" dirty="0">
                <a:ea typeface="Calibri" panose="020F0502020204030204" pitchFamily="34" charset="0"/>
                <a:cs typeface="Times New Roman" panose="02020603050405020304" pitchFamily="18" charset="0"/>
              </a:rPr>
              <a:t>პედაგოგიური  პრაქტიკის კვლევის ანგარ</a:t>
            </a:r>
            <a:r>
              <a:rPr lang="ka-GE" b="1" dirty="0">
                <a:ea typeface="Calibri" panose="020F0502020204030204" pitchFamily="34" charset="0"/>
                <a:cs typeface="Times New Roman" panose="02020603050405020304" pitchFamily="18" charset="0"/>
              </a:rPr>
              <a:t>იში</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343773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solidFill>
            <a:schemeClr val="accent4">
              <a:lumMod val="60000"/>
              <a:lumOff val="40000"/>
            </a:schemeClr>
          </a:solidFill>
        </p:spPr>
        <p:txBody>
          <a:bodyPr>
            <a:normAutofit/>
          </a:bodyPr>
          <a:lstStyle/>
          <a:p>
            <a:r>
              <a:rPr lang="ka-GE" sz="3200" dirty="0" smtClean="0"/>
              <a:t>  სულ არსებობს რამდენიმე სხვადასხვა ტიპის მოდელი (სქემა, ნახაზი),რომელთა დახმარებითაც მოსწავლე ამოცანას  ადვილად ამოხსნის.</a:t>
            </a:r>
            <a:endParaRPr lang="en-US" sz="3200" dirty="0"/>
          </a:p>
        </p:txBody>
      </p:sp>
      <p:sp>
        <p:nvSpPr>
          <p:cNvPr id="3" name="Content Placeholder 2"/>
          <p:cNvSpPr>
            <a:spLocks noGrp="1"/>
          </p:cNvSpPr>
          <p:nvPr>
            <p:ph idx="1"/>
          </p:nvPr>
        </p:nvSpPr>
        <p:spPr>
          <a:xfrm>
            <a:off x="0" y="1690690"/>
            <a:ext cx="12192000" cy="5167310"/>
          </a:xfrm>
          <a:solidFill>
            <a:schemeClr val="accent4">
              <a:lumMod val="40000"/>
              <a:lumOff val="60000"/>
            </a:schemeClr>
          </a:solidFill>
        </p:spPr>
        <p:txBody>
          <a:bodyPr/>
          <a:lstStyle/>
          <a:p>
            <a:r>
              <a:rPr lang="ka-GE" dirty="0" smtClean="0"/>
              <a:t>1. შეკრებასთან დაკავშირებული;</a:t>
            </a:r>
          </a:p>
          <a:p>
            <a:r>
              <a:rPr lang="ka-GE" dirty="0" smtClean="0"/>
              <a:t>2.გამოკლებასთან დაკავშირებული;</a:t>
            </a:r>
          </a:p>
          <a:p>
            <a:r>
              <a:rPr lang="ka-GE" dirty="0" smtClean="0"/>
              <a:t>3.შედარებასთან დაკავშირებული;</a:t>
            </a:r>
          </a:p>
          <a:p>
            <a:r>
              <a:rPr lang="ka-GE" dirty="0" smtClean="0"/>
              <a:t>4.შედარება შეკრებით ან გამოკლებით;</a:t>
            </a:r>
          </a:p>
          <a:p>
            <a:r>
              <a:rPr lang="ka-GE" dirty="0" smtClean="0"/>
              <a:t>5.გამრავლებასთან დაკავშირებული;</a:t>
            </a:r>
          </a:p>
          <a:p>
            <a:r>
              <a:rPr lang="ka-GE" dirty="0" smtClean="0"/>
              <a:t>6.გამრავლება და შედარება.</a:t>
            </a:r>
          </a:p>
          <a:p>
            <a:r>
              <a:rPr lang="ka-GE" dirty="0" smtClean="0"/>
              <a:t>არსებობს კიდევ რამდენიმე სხვა მოდელიც, მაგრამ ეს 6 მოდელი არის საბაზისო და ამოცანების უმრავლესობა მათი ან მათი ვარიაციების გამოყენებით იხსნება.</a:t>
            </a:r>
            <a:endParaRPr lang="en-US" dirty="0"/>
          </a:p>
        </p:txBody>
      </p:sp>
    </p:spTree>
    <p:extLst>
      <p:ext uri="{BB962C8B-B14F-4D97-AF65-F5344CB8AC3E}">
        <p14:creationId xmlns:p14="http://schemas.microsoft.com/office/powerpoint/2010/main" val="38395577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58347"/>
            <a:ext cx="12192000" cy="1235677"/>
          </a:xfrm>
          <a:solidFill>
            <a:schemeClr val="accent6">
              <a:lumMod val="60000"/>
              <a:lumOff val="40000"/>
            </a:schemeClr>
          </a:solidFill>
        </p:spPr>
        <p:txBody>
          <a:bodyPr/>
          <a:lstStyle/>
          <a:p>
            <a:r>
              <a:rPr lang="ka-GE" dirty="0" smtClean="0"/>
              <a:t>                        კვლევის  მეთოდები</a:t>
            </a:r>
            <a:endParaRPr lang="en-US" dirty="0"/>
          </a:p>
        </p:txBody>
      </p:sp>
      <p:sp>
        <p:nvSpPr>
          <p:cNvPr id="3" name="Content Placeholder 2"/>
          <p:cNvSpPr>
            <a:spLocks noGrp="1"/>
          </p:cNvSpPr>
          <p:nvPr>
            <p:ph idx="1"/>
          </p:nvPr>
        </p:nvSpPr>
        <p:spPr>
          <a:xfrm>
            <a:off x="-1" y="877330"/>
            <a:ext cx="12192001" cy="6215448"/>
          </a:xfrm>
          <a:solidFill>
            <a:srgbClr val="92D050"/>
          </a:solidFill>
        </p:spPr>
        <p:txBody>
          <a:bodyPr>
            <a:normAutofit/>
          </a:bodyPr>
          <a:lstStyle/>
          <a:p>
            <a:pPr marL="0" indent="0">
              <a:buNone/>
            </a:pPr>
            <a:endParaRPr lang="en-US" dirty="0"/>
          </a:p>
          <a:p>
            <a:r>
              <a:rPr lang="ka-GE" dirty="0"/>
              <a:t>კვლევის მეთოდად ავირჩიე მონაცემთა შეგროვება, ფოკუს ჯგუფი, გამოკითხვა ანკეტირება. მეტი სანდოობისთვის ვაკვირდებოდი ცალკეულ მოსწავლეებს.</a:t>
            </a:r>
            <a:endParaRPr lang="en-US" dirty="0"/>
          </a:p>
          <a:p>
            <a:r>
              <a:rPr lang="ka-GE" dirty="0"/>
              <a:t>გამოკითხვის მეთოდი დამეხმარა მიმეღო პასუხები კითხვაზე, თუ რატომ იყო ყველაზე რთული მოსწავლეებისთვის ამოცანის პირობის გაგება. ჰქონდათ თუ არა მსგავსი პრობლემები ჩემს </a:t>
            </a:r>
            <a:r>
              <a:rPr lang="ka-GE" dirty="0" smtClean="0"/>
              <a:t>კოლეგებს</a:t>
            </a:r>
            <a:r>
              <a:rPr lang="en-US" dirty="0" smtClean="0"/>
              <a:t>.</a:t>
            </a:r>
            <a:endParaRPr lang="en-US" dirty="0"/>
          </a:p>
          <a:p>
            <a:pPr marL="0" indent="0">
              <a:buNone/>
            </a:pPr>
            <a:r>
              <a:rPr lang="ka-GE" dirty="0" smtClean="0"/>
              <a:t>•   ანკეტირება </a:t>
            </a:r>
            <a:r>
              <a:rPr lang="ka-GE" dirty="0"/>
              <a:t>დამეხმარა იმაში რომ გამეგო მშობლების მხრიდან  ვინ იყო პასუხისმგებელი მოსწავლის რეჟიმში. ანონიმურობა დაცული იყო გათვალისწინებული იყო </a:t>
            </a:r>
            <a:r>
              <a:rPr lang="ka-GE" dirty="0" smtClean="0"/>
              <a:t>თითოეული რესპოდენტის </a:t>
            </a:r>
            <a:r>
              <a:rPr lang="ka-GE" dirty="0"/>
              <a:t>უფლებები.</a:t>
            </a:r>
            <a:endParaRPr lang="en-US" dirty="0"/>
          </a:p>
          <a:p>
            <a:r>
              <a:rPr lang="ka-GE" dirty="0"/>
              <a:t>ფოკუს ჯგუფი გამოვიყენე კვლევის სანდოობისთვის. რაც დამეხმარა იმაში, რომ გამეგო სუსტი და ძლიერი მხარეები. მაგალითად მინი გამოკითხვის ცხრილს შემოგთავაზებთ;</a:t>
            </a:r>
            <a:endParaRPr lang="en-US" sz="9600" dirty="0"/>
          </a:p>
        </p:txBody>
      </p:sp>
    </p:spTree>
    <p:extLst>
      <p:ext uri="{BB962C8B-B14F-4D97-AF65-F5344CB8AC3E}">
        <p14:creationId xmlns:p14="http://schemas.microsoft.com/office/powerpoint/2010/main" val="17113014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847088"/>
          </a:xfrm>
        </p:spPr>
        <p:txBody>
          <a:bodyPr/>
          <a:lstStyle/>
          <a:p>
            <a:r>
              <a:rPr lang="ka-GE" dirty="0" smtClean="0"/>
              <a:t>  </a:t>
            </a:r>
            <a:endParaRPr lang="ru-RU" dirty="0"/>
          </a:p>
        </p:txBody>
      </p:sp>
      <p:sp>
        <p:nvSpPr>
          <p:cNvPr id="3" name="Content Placeholder 2"/>
          <p:cNvSpPr>
            <a:spLocks noGrp="1"/>
          </p:cNvSpPr>
          <p:nvPr>
            <p:ph idx="1"/>
          </p:nvPr>
        </p:nvSpPr>
        <p:spPr>
          <a:xfrm>
            <a:off x="0" y="0"/>
            <a:ext cx="12192000" cy="6858000"/>
          </a:xfrm>
          <a:solidFill>
            <a:schemeClr val="accent2">
              <a:lumMod val="40000"/>
              <a:lumOff val="60000"/>
            </a:schemeClr>
          </a:solidFill>
        </p:spPr>
        <p:txBody>
          <a:bodyPr>
            <a:normAutofit fontScale="92500" lnSpcReduction="20000"/>
          </a:bodyPr>
          <a:lstStyle/>
          <a:p>
            <a:pPr marL="0" indent="0">
              <a:buNone/>
            </a:pPr>
            <a:r>
              <a:rPr lang="ka-GE" b="1" dirty="0" smtClean="0"/>
              <a:t>                                        კვლევის </a:t>
            </a:r>
            <a:r>
              <a:rPr lang="ka-GE" b="1" dirty="0"/>
              <a:t>მეთოდების განხილვა</a:t>
            </a:r>
            <a:endParaRPr lang="en-US" dirty="0"/>
          </a:p>
          <a:p>
            <a:r>
              <a:rPr lang="ka-GE" dirty="0"/>
              <a:t>    კვლევის ჩასატარებლად გამოვიყენე სხვადასხვა </a:t>
            </a:r>
            <a:r>
              <a:rPr lang="ka-GE" dirty="0" smtClean="0"/>
              <a:t>მეთოდი. გამოკითხვამ </a:t>
            </a:r>
            <a:r>
              <a:rPr lang="ka-GE" dirty="0"/>
              <a:t>საშუალება მომცა მიმეღო პასუხები კითხვებზე, რატომ იყო მოსწავლეებისთვის რთული ამოცანის პირობის გაგება. მონაცემთა შეგროვება- დამეხმარა გამეგო რა მონაცემებია , რა ჭარბობს რა უჭირთ, რა უადვილდებათ მოსწავლეებს მათემატიკის გაკვეთილზე. ფოკუს- ჯგუფი - გამოვიყენე იმისთვის რომ მიმეღო გულწრფელი პასუხები და გამეგო ჯგუფური მუშაობის ეფექტიანობა, მსჯელობის გადაწყვეტის და მონაცემის საანდობის კუთხით.</a:t>
            </a:r>
            <a:endParaRPr lang="en-US" dirty="0"/>
          </a:p>
          <a:p>
            <a:r>
              <a:rPr lang="ka-GE" dirty="0"/>
              <a:t> </a:t>
            </a:r>
            <a:r>
              <a:rPr lang="ka-GE" dirty="0" smtClean="0"/>
              <a:t>  სასკოლო </a:t>
            </a:r>
            <a:r>
              <a:rPr lang="ka-GE" dirty="0"/>
              <a:t>ცხოვრებაში დღეს 21-ე საუკუნეში დიდი მნიშვნელობა აქვს ისტ-ის გამოყენებას დავგეგმე რამდენიმე გაკვეთილიც </a:t>
            </a:r>
            <a:r>
              <a:rPr lang="ka-GE" dirty="0" smtClean="0"/>
              <a:t>ისტ-ის გამოყენებით, </a:t>
            </a:r>
            <a:r>
              <a:rPr lang="ka-GE" dirty="0"/>
              <a:t>მაგრამ ერთ რამეს მივხვდი. მხოლოდ ისტ-ი არ არის საკმარისი, რაც არის ჩემი კვლევის მიზანი იქ ვერ გამიყვანა ვერცერთმა ისტ-ის პროგრამამ, მხოლოდ მასწავლეებლთა ჟურნალიდან ამოკითხული  სტრატეგიები და კოლეგებთან სამუშაო შეხვედრები დამეხმარა აღნიშნული  პრობლემის მცირედით მოგვარებაში. კერძოდ პედაგოგებთან შეხვედრამ და გამოკითხვამ მიჩვენა, რომ მათაც აწუხებთ აღნიშნული საკითხი, ერთად დავსხედით და ვისაუბრეთ პრობლემის გადაჭრის გზებზე. აღმოჩნდა რომ პრობლემა დაწყებით კლასებში იწყება , მაშინ როცა მოსწავლე ახალ ნაბიჯებს დგამს 10- ის მერე მიმატება გამოკლების დასწავლისას, და იწყება უკვე ამოცანის პირობის გაგება და გააზრება.</a:t>
            </a:r>
            <a:endParaRPr lang="ru-RU" dirty="0"/>
          </a:p>
        </p:txBody>
      </p:sp>
    </p:spTree>
    <p:extLst>
      <p:ext uri="{BB962C8B-B14F-4D97-AF65-F5344CB8AC3E}">
        <p14:creationId xmlns:p14="http://schemas.microsoft.com/office/powerpoint/2010/main" val="1095576812"/>
      </p:ext>
    </p:extLst>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811"/>
            <a:ext cx="12192000" cy="1825624"/>
          </a:xfrm>
          <a:solidFill>
            <a:schemeClr val="accent6">
              <a:lumMod val="60000"/>
              <a:lumOff val="40000"/>
            </a:schemeClr>
          </a:solidFill>
        </p:spPr>
        <p:txBody>
          <a:bodyPr/>
          <a:lstStyle/>
          <a:p>
            <a:r>
              <a:rPr lang="ka-GE" dirty="0" smtClean="0">
                <a:solidFill>
                  <a:srgbClr val="FF0000"/>
                </a:solidFill>
              </a:rPr>
              <a:t>                   </a:t>
            </a:r>
            <a:r>
              <a:rPr lang="ka-GE" sz="4000" dirty="0" smtClean="0">
                <a:solidFill>
                  <a:srgbClr val="FF0000"/>
                </a:solidFill>
              </a:rPr>
              <a:t> </a:t>
            </a:r>
            <a:r>
              <a:rPr lang="ka-GE" sz="4000" dirty="0" smtClean="0">
                <a:solidFill>
                  <a:srgbClr val="FF0000"/>
                </a:solidFill>
              </a:rPr>
              <a:t>გამოკითხვის ცხრილი</a:t>
            </a:r>
            <a:br>
              <a:rPr lang="ka-GE" sz="4000" dirty="0" smtClean="0">
                <a:solidFill>
                  <a:srgbClr val="FF0000"/>
                </a:solidFill>
              </a:rPr>
            </a:br>
            <a:r>
              <a:rPr lang="ka-GE" sz="3600" dirty="0" smtClean="0"/>
              <a:t>                </a:t>
            </a:r>
            <a:r>
              <a:rPr lang="ka-GE" sz="3600" dirty="0"/>
              <a:t> </a:t>
            </a:r>
            <a:r>
              <a:rPr lang="ka-GE" sz="3600" dirty="0" smtClean="0"/>
              <a:t>        ჩემი მასწავლებელი</a:t>
            </a:r>
            <a:r>
              <a:rPr lang="ka-GE" sz="4000" dirty="0" smtClean="0"/>
              <a:t>:</a:t>
            </a:r>
            <a:endParaRPr lang="en-US" sz="4000" dirty="0"/>
          </a:p>
        </p:txBody>
      </p:sp>
      <p:sp>
        <p:nvSpPr>
          <p:cNvPr id="3" name="Content Placeholder 2"/>
          <p:cNvSpPr>
            <a:spLocks noGrp="1"/>
          </p:cNvSpPr>
          <p:nvPr>
            <p:ph idx="1"/>
          </p:nvPr>
        </p:nvSpPr>
        <p:spPr>
          <a:xfrm>
            <a:off x="0" y="1825625"/>
            <a:ext cx="12192000" cy="4351338"/>
          </a:xfrm>
          <a:solidFill>
            <a:schemeClr val="accent6">
              <a:lumMod val="40000"/>
              <a:lumOff val="60000"/>
            </a:schemeClr>
          </a:solidFill>
        </p:spPr>
        <p:txBody>
          <a:bodyPr/>
          <a:lstStyle/>
          <a:p>
            <a:pPr marL="0" indent="0">
              <a:buNone/>
            </a:pPr>
            <a:endParaRPr lang="ka-GE" sz="4800" dirty="0" smtClean="0"/>
          </a:p>
          <a:p>
            <a:endParaRPr lang="ka-GE" sz="4800" dirty="0"/>
          </a:p>
          <a:p>
            <a:endParaRPr lang="ka-GE" sz="4800" dirty="0" smtClean="0"/>
          </a:p>
          <a:p>
            <a:pPr marL="0" indent="0">
              <a:buNone/>
            </a:pPr>
            <a:endParaRPr lang="en-US" sz="4800" dirty="0"/>
          </a:p>
        </p:txBody>
      </p:sp>
      <p:graphicFrame>
        <p:nvGraphicFramePr>
          <p:cNvPr id="6" name="Table 5"/>
          <p:cNvGraphicFramePr>
            <a:graphicFrameLocks noGrp="1"/>
          </p:cNvGraphicFramePr>
          <p:nvPr>
            <p:extLst>
              <p:ext uri="{D42A27DB-BD31-4B8C-83A1-F6EECF244321}">
                <p14:modId xmlns:p14="http://schemas.microsoft.com/office/powerpoint/2010/main" val="556114818"/>
              </p:ext>
            </p:extLst>
          </p:nvPr>
        </p:nvGraphicFramePr>
        <p:xfrm>
          <a:off x="0" y="1504949"/>
          <a:ext cx="12192000" cy="5353051"/>
        </p:xfrm>
        <a:graphic>
          <a:graphicData uri="http://schemas.openxmlformats.org/drawingml/2006/table">
            <a:tbl>
              <a:tblPr firstRow="1" firstCol="1" bandRow="1">
                <a:tableStyleId>{5C22544A-7EE6-4342-B048-85BDC9FD1C3A}</a:tableStyleId>
              </a:tblPr>
              <a:tblGrid>
                <a:gridCol w="4064000"/>
                <a:gridCol w="4064000"/>
                <a:gridCol w="4064000"/>
              </a:tblGrid>
              <a:tr h="585823">
                <a:tc>
                  <a:txBody>
                    <a:bodyPr/>
                    <a:lstStyle/>
                    <a:p>
                      <a:pPr marL="0" marR="0">
                        <a:lnSpc>
                          <a:spcPct val="107000"/>
                        </a:lnSpc>
                        <a:spcBef>
                          <a:spcPts val="0"/>
                        </a:spcBef>
                        <a:spcAft>
                          <a:spcPts val="0"/>
                        </a:spcAft>
                      </a:pPr>
                      <a:r>
                        <a:rPr lang="ka-GE" sz="2800" dirty="0" smtClean="0">
                          <a:effectLst/>
                        </a:rPr>
                        <a:t>        აქტივობა</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ka-GE" sz="2800">
                          <a:effectLst/>
                        </a:rPr>
                        <a:t>სუსტი</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ka-GE" sz="2800">
                          <a:effectLst/>
                        </a:rPr>
                        <a:t>ძლიერი</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191807">
                <a:tc>
                  <a:txBody>
                    <a:bodyPr/>
                    <a:lstStyle/>
                    <a:p>
                      <a:pPr marL="0" marR="0">
                        <a:lnSpc>
                          <a:spcPct val="107000"/>
                        </a:lnSpc>
                        <a:spcBef>
                          <a:spcPts val="0"/>
                        </a:spcBef>
                        <a:spcAft>
                          <a:spcPts val="0"/>
                        </a:spcAft>
                      </a:pPr>
                      <a:r>
                        <a:rPr lang="ka-GE" sz="2800" dirty="0">
                          <a:effectLst/>
                        </a:rPr>
                        <a:t>მეხმარება ყოველთვის რასაც ვერ ვიგებ</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ka-GE" sz="2800" dirty="0">
                          <a:effectLst/>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ka-GE" sz="2800">
                          <a:effectLst/>
                        </a:rPr>
                        <a:t>87%</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191807">
                <a:tc>
                  <a:txBody>
                    <a:bodyPr/>
                    <a:lstStyle/>
                    <a:p>
                      <a:pPr marL="0" marR="0">
                        <a:lnSpc>
                          <a:spcPct val="107000"/>
                        </a:lnSpc>
                        <a:spcBef>
                          <a:spcPts val="0"/>
                        </a:spcBef>
                        <a:spcAft>
                          <a:spcPts val="0"/>
                        </a:spcAft>
                      </a:pPr>
                      <a:r>
                        <a:rPr lang="ka-GE" sz="2800" dirty="0">
                          <a:effectLst/>
                        </a:rPr>
                        <a:t>მიხსნის როცა ვერ ვიგებ</a:t>
                      </a:r>
                      <a:endParaRPr lang="en-US" sz="2800" dirty="0">
                        <a:effectLst/>
                      </a:endParaRPr>
                    </a:p>
                    <a:p>
                      <a:pPr marL="0" marR="0">
                        <a:lnSpc>
                          <a:spcPct val="107000"/>
                        </a:lnSpc>
                        <a:spcBef>
                          <a:spcPts val="0"/>
                        </a:spcBef>
                        <a:spcAft>
                          <a:spcPts val="0"/>
                        </a:spcAft>
                      </a:pPr>
                      <a:r>
                        <a:rPr lang="ka-GE" sz="2800" dirty="0">
                          <a:effectLst/>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ka-GE" sz="2800" dirty="0">
                          <a:effectLst/>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ka-GE" sz="2800" dirty="0">
                          <a:effectLst/>
                        </a:rPr>
                        <a:t>75%</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191807">
                <a:tc>
                  <a:txBody>
                    <a:bodyPr/>
                    <a:lstStyle/>
                    <a:p>
                      <a:pPr marL="0" marR="0">
                        <a:lnSpc>
                          <a:spcPct val="107000"/>
                        </a:lnSpc>
                        <a:spcBef>
                          <a:spcPts val="0"/>
                        </a:spcBef>
                        <a:spcAft>
                          <a:spcPts val="0"/>
                        </a:spcAft>
                      </a:pPr>
                      <a:r>
                        <a:rPr lang="ka-GE" sz="2800" dirty="0">
                          <a:effectLst/>
                        </a:rPr>
                        <a:t>საუბრობს ყოველთვის დაბალ ტონალობაში</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ka-GE" sz="2800" dirty="0">
                          <a:effectLst/>
                        </a:rPr>
                        <a:t>12%</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ka-GE" sz="2800" dirty="0">
                          <a:effectLst/>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191807">
                <a:tc>
                  <a:txBody>
                    <a:bodyPr/>
                    <a:lstStyle/>
                    <a:p>
                      <a:pPr marL="0" marR="0">
                        <a:lnSpc>
                          <a:spcPct val="107000"/>
                        </a:lnSpc>
                        <a:spcBef>
                          <a:spcPts val="0"/>
                        </a:spcBef>
                        <a:spcAft>
                          <a:spcPts val="0"/>
                        </a:spcAft>
                      </a:pPr>
                      <a:r>
                        <a:rPr lang="ka-GE" sz="2800" dirty="0">
                          <a:effectLst/>
                        </a:rPr>
                        <a:t>გვიტარებს დამატებით მეცადინეობებს</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ka-GE" sz="2800" dirty="0">
                          <a:effectLst/>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ka-GE" sz="2800" dirty="0">
                          <a:effectLst/>
                        </a:rPr>
                        <a:t>97%</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478661841"/>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79621"/>
          </a:xfrm>
          <a:blipFill>
            <a:blip r:embed="rId2"/>
            <a:tile tx="0" ty="0" sx="100000" sy="100000" flip="none" algn="tl"/>
          </a:blipFill>
        </p:spPr>
        <p:txBody>
          <a:bodyPr>
            <a:normAutofit fontScale="90000"/>
          </a:bodyPr>
          <a:lstStyle/>
          <a:p>
            <a:r>
              <a:rPr lang="ka-GE" dirty="0" smtClean="0"/>
              <a:t>                      </a:t>
            </a:r>
            <a:r>
              <a:rPr lang="ka-GE" sz="3600" dirty="0" smtClean="0"/>
              <a:t>კვლევის ინტერვენციები</a:t>
            </a:r>
            <a:endParaRPr lang="en-US" dirty="0"/>
          </a:p>
        </p:txBody>
      </p:sp>
      <p:sp>
        <p:nvSpPr>
          <p:cNvPr id="3" name="Content Placeholder 2"/>
          <p:cNvSpPr>
            <a:spLocks noGrp="1"/>
          </p:cNvSpPr>
          <p:nvPr>
            <p:ph idx="1"/>
          </p:nvPr>
        </p:nvSpPr>
        <p:spPr>
          <a:xfrm>
            <a:off x="0" y="679623"/>
            <a:ext cx="12192000" cy="6549080"/>
          </a:xfrm>
          <a:blipFill>
            <a:blip r:embed="rId3"/>
            <a:tile tx="0" ty="0" sx="100000" sy="100000" flip="none" algn="tl"/>
          </a:blipFill>
        </p:spPr>
        <p:txBody>
          <a:bodyPr>
            <a:normAutofit fontScale="92500" lnSpcReduction="10000"/>
          </a:bodyPr>
          <a:lstStyle/>
          <a:p>
            <a:r>
              <a:rPr lang="ka-GE" dirty="0"/>
              <a:t>ჩემი პედაგოგიური კვლევა ითვალისწინებდა ამოცანის პირობასთან დაკავშირებულ საკითხებს, ამიტომ ინტერვენციადაც რა თქმა უნდა მისი სირთულის  გადაჭრის გზები დავსახე.</a:t>
            </a:r>
            <a:endParaRPr lang="en-US" dirty="0"/>
          </a:p>
          <a:p>
            <a:r>
              <a:rPr lang="ka-GE" dirty="0"/>
              <a:t>  მოვსინჯე და განვახორციელე კიდეც ჯერ თვალსაჩინოება. დავახატინე გროვები. ნაცნობი საგნების გროვები. მაგალითად ვაშლის გროვები, ჯერ ვასწავლე. </a:t>
            </a:r>
            <a:r>
              <a:rPr lang="ka-GE" dirty="0" smtClean="0"/>
              <a:t>ასე</a:t>
            </a:r>
            <a:r>
              <a:rPr lang="en-US" dirty="0"/>
              <a:t>:</a:t>
            </a:r>
            <a:r>
              <a:rPr lang="ka-GE" dirty="0" smtClean="0"/>
              <a:t> </a:t>
            </a:r>
            <a:r>
              <a:rPr lang="ka-GE" dirty="0"/>
              <a:t>ამ გროვიდან ავიღოთ და დავდოთ მეორე გროვაზე.  ვაჩვენე თვალით მერე დავიწყე სამი ნაწილის: პირობა. ამოხსნა, პასუხის გაანალიზება. ეს მეთოდი სხვათაშორის გაუდვილდათ მოსწავლეებს.თვალსაჩინო გახდა. და გაირკვა რომ თვალსაჩინოება ხელს უწყობდა მოსწავლის უნარებს დაუფლებოდა ამოცანის ამოხსნას.</a:t>
            </a:r>
            <a:endParaRPr lang="en-US" dirty="0"/>
          </a:p>
          <a:p>
            <a:r>
              <a:rPr lang="ka-GE" dirty="0"/>
              <a:t>კვლევამ აჩვენა რომ  პედაგოგებს შორის არ არის ისეთი რაოდენობით შეხვედრები რომ პრობლემაზე ორიენტირებული იყოს. კვლევის პროცესში ჩვენ შევხვდით ერთმანეთს და მივედით დასკვნამდე,  რომ უფრო ხშირი უნდა იყოს ასეთი ტიპის შეხვედრები.</a:t>
            </a:r>
            <a:endParaRPr lang="en-US" dirty="0"/>
          </a:p>
          <a:p>
            <a:r>
              <a:rPr lang="ka-GE" dirty="0"/>
              <a:t>შესაძლო ინტერვენციად შიძლება ჩაითვალოს  მშობელთა ჩართულობა</a:t>
            </a:r>
            <a:endParaRPr lang="en-US" dirty="0"/>
          </a:p>
          <a:p>
            <a:r>
              <a:rPr lang="ka-GE" dirty="0"/>
              <a:t>ისტ-ის გამოყენება, სასწავლო რესურსები. რაც უფრო თვალსაჩინოა გაკვეთილი მით უფრო  საინტერესოა იგი, </a:t>
            </a:r>
            <a:r>
              <a:rPr lang="ka-GE" dirty="0" smtClean="0"/>
              <a:t>მით</a:t>
            </a:r>
            <a:r>
              <a:rPr lang="en-US" dirty="0" smtClean="0"/>
              <a:t> </a:t>
            </a:r>
            <a:r>
              <a:rPr lang="ka-GE" dirty="0" smtClean="0"/>
              <a:t>უმეტეს  </a:t>
            </a:r>
            <a:r>
              <a:rPr lang="ka-GE" dirty="0"/>
              <a:t>მაშინ როცა, ბუკები არსებობს და თავისუფლად შეგვიძლია მივმართოდ ამ მეთოდს.</a:t>
            </a:r>
            <a:endParaRPr lang="en-US" dirty="0"/>
          </a:p>
          <a:p>
            <a:endParaRPr lang="en-US" dirty="0"/>
          </a:p>
        </p:txBody>
      </p:sp>
    </p:spTree>
    <p:extLst>
      <p:ext uri="{BB962C8B-B14F-4D97-AF65-F5344CB8AC3E}">
        <p14:creationId xmlns:p14="http://schemas.microsoft.com/office/powerpoint/2010/main" val="50238010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575"/>
            <a:ext cx="12192000" cy="1417638"/>
          </a:xfrm>
          <a:solidFill>
            <a:schemeClr val="accent1"/>
          </a:solidFill>
        </p:spPr>
        <p:txBody>
          <a:bodyPr/>
          <a:lstStyle/>
          <a:p>
            <a:r>
              <a:rPr lang="ka-GE" dirty="0" smtClean="0"/>
              <a:t>              ინტერვენციების  ანალიზი</a:t>
            </a:r>
            <a:endParaRPr lang="ru-RU" dirty="0">
              <a:solidFill>
                <a:srgbClr val="FF0000"/>
              </a:solidFill>
            </a:endParaRPr>
          </a:p>
        </p:txBody>
      </p:sp>
      <p:sp>
        <p:nvSpPr>
          <p:cNvPr id="3" name="Content Placeholder 2"/>
          <p:cNvSpPr>
            <a:spLocks noGrp="1"/>
          </p:cNvSpPr>
          <p:nvPr>
            <p:ph idx="1"/>
          </p:nvPr>
        </p:nvSpPr>
        <p:spPr>
          <a:xfrm>
            <a:off x="0" y="1389063"/>
            <a:ext cx="12192000" cy="5468937"/>
          </a:xfrm>
          <a:solidFill>
            <a:schemeClr val="tx2">
              <a:lumMod val="40000"/>
              <a:lumOff val="60000"/>
            </a:schemeClr>
          </a:solidFill>
        </p:spPr>
        <p:txBody>
          <a:bodyPr>
            <a:normAutofit/>
          </a:bodyPr>
          <a:lstStyle/>
          <a:p>
            <a:pPr marL="0" indent="0">
              <a:buNone/>
            </a:pPr>
            <a:endParaRPr lang="en-US" dirty="0"/>
          </a:p>
          <a:p>
            <a:r>
              <a:rPr lang="ka-GE" dirty="0" smtClean="0"/>
              <a:t>     რომ </a:t>
            </a:r>
            <a:r>
              <a:rPr lang="ka-GE" dirty="0"/>
              <a:t>შევადარო ერთმანეთს კვლევამდე ჩემი მიდგომა ამოცანის მიმართ და კვლევის შემდეგ გავაკეთებდი დასკვნებს რომ მოსწავლეთა გამოკითხვის შედეგებზე დაყრდნობით მე შევცვალე  ჩემი გაკვეთილების ჩატარების სტილი. და მივხვდი რომ გაამართლა ინტერევენციებში წარმოდგენილმა მეთოდებმა( ისტ-ში დამზადებულმა ტესტმა, თვალსაჩინოებამ, მოსწავლეთა ჩართულობამ, და ამოცანის პირობის ეტაპობრივად შესწავლამ). მიჩვენა რომ ინტერვენცია საჭირო და დროული იყო.ამიტომ ეს შემიძლია დადებითად </a:t>
            </a:r>
            <a:r>
              <a:rPr lang="ka-GE" dirty="0" smtClean="0"/>
              <a:t>შევაფასო.</a:t>
            </a:r>
          </a:p>
          <a:p>
            <a:r>
              <a:rPr lang="ka-GE" dirty="0"/>
              <a:t> </a:t>
            </a:r>
            <a:r>
              <a:rPr lang="ka-GE" dirty="0" smtClean="0"/>
              <a:t>    გთავაზობთ </a:t>
            </a:r>
            <a:r>
              <a:rPr lang="ka-GE" dirty="0"/>
              <a:t>ინტერვენციის შედეგს მინი </a:t>
            </a:r>
            <a:r>
              <a:rPr lang="ka-GE" dirty="0" smtClean="0"/>
              <a:t>გამოკითხვა</a:t>
            </a:r>
            <a:r>
              <a:rPr lang="ka-GE" dirty="0"/>
              <a:t>:</a:t>
            </a:r>
            <a:endParaRPr lang="en-US" dirty="0"/>
          </a:p>
          <a:p>
            <a:pPr>
              <a:buNone/>
            </a:pPr>
            <a:endParaRPr lang="ka-GE" dirty="0" smtClean="0"/>
          </a:p>
          <a:p>
            <a:endParaRPr lang="ru-RU" dirty="0"/>
          </a:p>
        </p:txBody>
      </p:sp>
    </p:spTree>
    <p:extLst>
      <p:ext uri="{BB962C8B-B14F-4D97-AF65-F5344CB8AC3E}">
        <p14:creationId xmlns:p14="http://schemas.microsoft.com/office/powerpoint/2010/main" val="2135641993"/>
      </p:ext>
    </p:extLst>
  </p:cSld>
  <p:clrMapOvr>
    <a:masterClrMapping/>
  </p:clrMapOvr>
  <p:transition spd="slow">
    <p:wheel spokes="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1" y="0"/>
            <a:ext cx="12192000" cy="1638300"/>
          </a:xfrm>
          <a:solidFill>
            <a:schemeClr val="accent2">
              <a:lumMod val="60000"/>
              <a:lumOff val="40000"/>
            </a:schemeClr>
          </a:solidFill>
        </p:spPr>
        <p:txBody>
          <a:bodyPr>
            <a:normAutofit fontScale="90000"/>
          </a:bodyPr>
          <a:lstStyle/>
          <a:p>
            <a:r>
              <a:rPr lang="ka-GE" sz="4800" dirty="0" smtClean="0">
                <a:solidFill>
                  <a:srgbClr val="FF0000"/>
                </a:solidFill>
              </a:rPr>
              <a:t>       </a:t>
            </a:r>
            <a:br>
              <a:rPr lang="ka-GE" sz="4800" dirty="0" smtClean="0">
                <a:solidFill>
                  <a:srgbClr val="FF0000"/>
                </a:solidFill>
              </a:rPr>
            </a:br>
            <a:r>
              <a:rPr lang="ka-GE" sz="4800" dirty="0" smtClean="0">
                <a:solidFill>
                  <a:srgbClr val="FF0000"/>
                </a:solidFill>
              </a:rPr>
              <a:t>          </a:t>
            </a:r>
            <a:r>
              <a:rPr lang="ka-GE" sz="3100" dirty="0" smtClean="0"/>
              <a:t>რატომ  </a:t>
            </a:r>
            <a:r>
              <a:rPr lang="ka-GE" sz="3100" dirty="0"/>
              <a:t>თვლით რომ ამოცანის ამოხსნა რთულია?</a:t>
            </a:r>
            <a:r>
              <a:rPr lang="en-US" sz="3100" dirty="0"/>
              <a:t/>
            </a:r>
            <a:br>
              <a:rPr lang="en-US" sz="3100" dirty="0"/>
            </a:br>
            <a:r>
              <a:rPr lang="ka-GE" sz="2200" dirty="0"/>
              <a:t>ამოცანის პირობის გაგების  მიჭირს</a:t>
            </a:r>
            <a:r>
              <a:rPr lang="en-US" sz="2200" dirty="0"/>
              <a:t/>
            </a:r>
            <a:br>
              <a:rPr lang="en-US" sz="2200" dirty="0"/>
            </a:br>
            <a:r>
              <a:rPr lang="ka-GE" sz="2200" dirty="0"/>
              <a:t>მირჩევნია მაგალითის ამოხსნა</a:t>
            </a:r>
            <a:r>
              <a:rPr lang="ka-GE" dirty="0"/>
              <a:t>.</a:t>
            </a:r>
            <a:r>
              <a:rPr lang="en-US" dirty="0"/>
              <a:t/>
            </a:r>
            <a:br>
              <a:rPr lang="en-US" dirty="0"/>
            </a:br>
            <a:r>
              <a:rPr lang="ka-GE" sz="4800" dirty="0" smtClean="0">
                <a:solidFill>
                  <a:srgbClr val="FF0000"/>
                </a:solidFill>
              </a:rPr>
              <a:t>  </a:t>
            </a:r>
            <a:endParaRPr lang="ru-RU" sz="4800" dirty="0">
              <a:solidFill>
                <a:srgbClr val="FF0000"/>
              </a:solidFill>
            </a:endParaRPr>
          </a:p>
        </p:txBody>
      </p:sp>
      <p:graphicFrame>
        <p:nvGraphicFramePr>
          <p:cNvPr id="20" name="Content Placeholder 19"/>
          <p:cNvGraphicFramePr>
            <a:graphicFrameLocks noGrp="1"/>
          </p:cNvGraphicFramePr>
          <p:nvPr>
            <p:ph idx="1"/>
            <p:extLst>
              <p:ext uri="{D42A27DB-BD31-4B8C-83A1-F6EECF244321}">
                <p14:modId xmlns:p14="http://schemas.microsoft.com/office/powerpoint/2010/main" val="2226531490"/>
              </p:ext>
            </p:extLst>
          </p:nvPr>
        </p:nvGraphicFramePr>
        <p:xfrm>
          <a:off x="-1" y="1820863"/>
          <a:ext cx="12192001" cy="56800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78553935"/>
      </p:ext>
    </p:extLst>
  </p:cSld>
  <p:clrMapOvr>
    <a:masterClrMapping/>
  </p:clrMapOvr>
  <p:transition spd="med">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28905"/>
          </a:xfrm>
          <a:solidFill>
            <a:schemeClr val="accent1">
              <a:lumMod val="40000"/>
              <a:lumOff val="60000"/>
            </a:schemeClr>
          </a:solidFill>
        </p:spPr>
        <p:txBody>
          <a:bodyPr>
            <a:normAutofit fontScale="90000"/>
          </a:bodyPr>
          <a:lstStyle/>
          <a:p>
            <a:r>
              <a:rPr lang="ka-GE" sz="4000" dirty="0" smtClean="0">
                <a:solidFill>
                  <a:srgbClr val="FF0000"/>
                </a:solidFill>
              </a:rPr>
              <a:t>     გამრავლებასთან დაკავშირებული ამოცანა</a:t>
            </a:r>
            <a:br>
              <a:rPr lang="ka-GE" sz="4000" dirty="0" smtClean="0">
                <a:solidFill>
                  <a:srgbClr val="FF0000"/>
                </a:solidFill>
              </a:rPr>
            </a:br>
            <a:r>
              <a:rPr lang="ka-GE" dirty="0" smtClean="0"/>
              <a:t>  </a:t>
            </a:r>
            <a:r>
              <a:rPr lang="ka-GE" sz="2800" dirty="0" smtClean="0"/>
              <a:t>ლექსომ იყიდა 6 ვაშლი,3-ჯერ მეტი მსხალი ვიდრე ვაშლი და 2-ჯერ მეტი გარგარი, ვიდრე მსხალი. სულ რამდენი სხვადასხვა  ხილი უყიდია ლექსოს?</a:t>
            </a:r>
            <a:endParaRPr lang="en-US" sz="2800" dirty="0"/>
          </a:p>
        </p:txBody>
      </p:sp>
      <p:sp>
        <p:nvSpPr>
          <p:cNvPr id="3" name="Content Placeholder 2"/>
          <p:cNvSpPr>
            <a:spLocks noGrp="1"/>
          </p:cNvSpPr>
          <p:nvPr>
            <p:ph idx="1"/>
          </p:nvPr>
        </p:nvSpPr>
        <p:spPr>
          <a:xfrm>
            <a:off x="0" y="1619944"/>
            <a:ext cx="12192000" cy="5299840"/>
          </a:xfrm>
          <a:solidFill>
            <a:schemeClr val="accent2">
              <a:lumMod val="60000"/>
              <a:lumOff val="40000"/>
            </a:schemeClr>
          </a:solidFill>
        </p:spPr>
        <p:txBody>
          <a:bodyPr>
            <a:normAutofit/>
          </a:bodyPr>
          <a:lstStyle/>
          <a:p>
            <a:pPr marL="0" indent="0">
              <a:buNone/>
            </a:pPr>
            <a:endParaRPr lang="ka-GE" dirty="0" smtClean="0"/>
          </a:p>
          <a:p>
            <a:pPr marL="0" indent="0">
              <a:buNone/>
            </a:pPr>
            <a:endParaRPr lang="ka-GE" dirty="0" smtClean="0"/>
          </a:p>
          <a:p>
            <a:endParaRPr lang="ka-GE" dirty="0"/>
          </a:p>
          <a:p>
            <a:pPr marL="0" indent="0">
              <a:buNone/>
            </a:pPr>
            <a:r>
              <a:rPr lang="ka-GE" sz="3600" b="1" dirty="0" smtClean="0"/>
              <a:t>                                                                             ?</a:t>
            </a:r>
          </a:p>
          <a:p>
            <a:pPr marL="0" indent="0">
              <a:buNone/>
            </a:pPr>
            <a:endParaRPr lang="ka-GE" dirty="0" smtClean="0"/>
          </a:p>
          <a:p>
            <a:pPr marL="0" indent="0">
              <a:buNone/>
            </a:pPr>
            <a:endParaRPr lang="ka-GE" dirty="0"/>
          </a:p>
          <a:p>
            <a:pPr marL="0" indent="0">
              <a:buNone/>
            </a:pPr>
            <a:endParaRPr lang="ka-GE" dirty="0" smtClean="0"/>
          </a:p>
          <a:p>
            <a:pPr marL="0" indent="0">
              <a:buNone/>
            </a:pPr>
            <a:endParaRPr lang="ka-GE" dirty="0"/>
          </a:p>
          <a:p>
            <a:pPr marL="0" indent="0">
              <a:buNone/>
            </a:pPr>
            <a:endParaRPr lang="ka-GE" dirty="0" smtClean="0"/>
          </a:p>
          <a:p>
            <a:pPr marL="0" indent="0">
              <a:buNone/>
            </a:pPr>
            <a:r>
              <a:rPr lang="ka-GE" dirty="0"/>
              <a:t> </a:t>
            </a:r>
            <a:r>
              <a:rPr lang="ka-GE" dirty="0" smtClean="0"/>
              <a:t>                             6 • 10 = 60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516" y="1619944"/>
            <a:ext cx="1290638" cy="141069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3464" y="3061092"/>
            <a:ext cx="1309408" cy="1269207"/>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1013" y="4712368"/>
            <a:ext cx="2391587" cy="1393266"/>
          </a:xfrm>
          <a:prstGeom prst="rect">
            <a:avLst/>
          </a:prstGeom>
        </p:spPr>
      </p:pic>
      <p:sp>
        <p:nvSpPr>
          <p:cNvPr id="12" name="Rectangle 11"/>
          <p:cNvSpPr/>
          <p:nvPr/>
        </p:nvSpPr>
        <p:spPr>
          <a:xfrm>
            <a:off x="2600413" y="2004737"/>
            <a:ext cx="555756" cy="32055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t>6</a:t>
            </a:r>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1451605108"/>
              </p:ext>
            </p:extLst>
          </p:nvPr>
        </p:nvGraphicFramePr>
        <p:xfrm>
          <a:off x="2600413" y="3281680"/>
          <a:ext cx="2305221" cy="370840"/>
        </p:xfrm>
        <a:graphic>
          <a:graphicData uri="http://schemas.openxmlformats.org/drawingml/2006/table">
            <a:tbl>
              <a:tblPr firstRow="1" bandRow="1">
                <a:tableStyleId>{5C22544A-7EE6-4342-B048-85BDC9FD1C3A}</a:tableStyleId>
              </a:tblPr>
              <a:tblGrid>
                <a:gridCol w="768407"/>
                <a:gridCol w="768407"/>
                <a:gridCol w="768407"/>
              </a:tblGrid>
              <a:tr h="370840">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753221301"/>
              </p:ext>
            </p:extLst>
          </p:nvPr>
        </p:nvGraphicFramePr>
        <p:xfrm>
          <a:off x="2543784" y="5223581"/>
          <a:ext cx="4368798" cy="370840"/>
        </p:xfrm>
        <a:graphic>
          <a:graphicData uri="http://schemas.openxmlformats.org/drawingml/2006/table">
            <a:tbl>
              <a:tblPr firstRow="1" bandRow="1">
                <a:tableStyleId>{5C22544A-7EE6-4342-B048-85BDC9FD1C3A}</a:tableStyleId>
              </a:tblPr>
              <a:tblGrid>
                <a:gridCol w="728133"/>
                <a:gridCol w="728133"/>
                <a:gridCol w="728133"/>
                <a:gridCol w="728133"/>
                <a:gridCol w="728133"/>
                <a:gridCol w="728133"/>
              </a:tblGrid>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17" name="Right Brace 16"/>
          <p:cNvSpPr/>
          <p:nvPr/>
        </p:nvSpPr>
        <p:spPr>
          <a:xfrm>
            <a:off x="7616786" y="1690690"/>
            <a:ext cx="921733" cy="419244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5005579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34849" cy="1638300"/>
          </a:xfrm>
          <a:solidFill>
            <a:schemeClr val="accent2">
              <a:lumMod val="60000"/>
              <a:lumOff val="40000"/>
            </a:schemeClr>
          </a:solidFill>
        </p:spPr>
        <p:txBody>
          <a:bodyPr>
            <a:normAutofit fontScale="90000"/>
          </a:bodyPr>
          <a:lstStyle/>
          <a:p>
            <a:r>
              <a:rPr lang="ka-GE" sz="4800" dirty="0" smtClean="0">
                <a:solidFill>
                  <a:srgbClr val="FF0000"/>
                </a:solidFill>
              </a:rPr>
              <a:t>       </a:t>
            </a:r>
            <a:br>
              <a:rPr lang="ka-GE" sz="4800" dirty="0" smtClean="0">
                <a:solidFill>
                  <a:srgbClr val="FF0000"/>
                </a:solidFill>
              </a:rPr>
            </a:br>
            <a:r>
              <a:rPr lang="ka-GE" sz="4800" dirty="0" smtClean="0">
                <a:solidFill>
                  <a:srgbClr val="FF0000"/>
                </a:solidFill>
              </a:rPr>
              <a:t>          </a:t>
            </a:r>
            <a:r>
              <a:rPr lang="ka-GE" sz="3100" dirty="0"/>
              <a:t> </a:t>
            </a:r>
            <a:r>
              <a:rPr lang="ka-GE" sz="3100" dirty="0" smtClean="0"/>
              <a:t>                რამდენად რთული იყო </a:t>
            </a:r>
            <a:r>
              <a:rPr lang="ka-GE" sz="3100" dirty="0"/>
              <a:t>ამოცანის </a:t>
            </a:r>
            <a:r>
              <a:rPr lang="ka-GE" sz="3100" dirty="0" smtClean="0"/>
              <a:t>ამოხსნა?</a:t>
            </a:r>
            <a:r>
              <a:rPr lang="en-US" sz="3100" dirty="0"/>
              <a:t/>
            </a:r>
            <a:br>
              <a:rPr lang="en-US" sz="3100" dirty="0"/>
            </a:br>
            <a:r>
              <a:rPr lang="ka-GE" sz="3100" dirty="0" smtClean="0"/>
              <a:t>1.</a:t>
            </a:r>
            <a:r>
              <a:rPr lang="ka-GE" sz="2200" dirty="0" smtClean="0"/>
              <a:t>ამოცანის </a:t>
            </a:r>
            <a:r>
              <a:rPr lang="ka-GE" sz="2200" dirty="0"/>
              <a:t>პირობის </a:t>
            </a:r>
            <a:r>
              <a:rPr lang="ka-GE" sz="2200" dirty="0" smtClean="0"/>
              <a:t>უკეთესად  გავიგე და არ გამიჭირდა ამოხსნა.</a:t>
            </a:r>
            <a:r>
              <a:rPr lang="en-US" sz="2200" dirty="0"/>
              <a:t/>
            </a:r>
            <a:br>
              <a:rPr lang="en-US" sz="2200" dirty="0"/>
            </a:br>
            <a:r>
              <a:rPr lang="ka-GE" sz="2200" dirty="0" smtClean="0"/>
              <a:t>2.მირჩევნია </a:t>
            </a:r>
            <a:r>
              <a:rPr lang="ka-GE" sz="2200" dirty="0"/>
              <a:t>მაგალითის ამოხსნა</a:t>
            </a:r>
            <a:r>
              <a:rPr lang="ka-GE" dirty="0"/>
              <a:t>.</a:t>
            </a:r>
            <a:r>
              <a:rPr lang="en-US" dirty="0"/>
              <a:t/>
            </a:r>
            <a:br>
              <a:rPr lang="en-US" dirty="0"/>
            </a:br>
            <a:r>
              <a:rPr lang="ka-GE" sz="4800" dirty="0" smtClean="0">
                <a:solidFill>
                  <a:srgbClr val="FF0000"/>
                </a:solidFill>
              </a:rPr>
              <a:t>  </a:t>
            </a:r>
            <a:endParaRPr lang="ru-RU" sz="4800" dirty="0">
              <a:solidFill>
                <a:srgbClr val="FF0000"/>
              </a:solidFill>
            </a:endParaRPr>
          </a:p>
        </p:txBody>
      </p:sp>
      <p:graphicFrame>
        <p:nvGraphicFramePr>
          <p:cNvPr id="20" name="Content Placeholder 19"/>
          <p:cNvGraphicFramePr>
            <a:graphicFrameLocks noGrp="1"/>
          </p:cNvGraphicFramePr>
          <p:nvPr>
            <p:ph idx="1"/>
            <p:extLst>
              <p:ext uri="{D42A27DB-BD31-4B8C-83A1-F6EECF244321}">
                <p14:modId xmlns:p14="http://schemas.microsoft.com/office/powerpoint/2010/main" val="3622413764"/>
              </p:ext>
            </p:extLst>
          </p:nvPr>
        </p:nvGraphicFramePr>
        <p:xfrm>
          <a:off x="-57153" y="995749"/>
          <a:ext cx="12192001" cy="55162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5823439"/>
      </p:ext>
    </p:extLst>
  </p:cSld>
  <p:clrMapOvr>
    <a:masterClrMapping/>
  </p:clrMapOvr>
  <p:transition spd="med">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1775"/>
            <a:ext cx="10515600" cy="1325563"/>
          </a:xfrm>
        </p:spPr>
        <p:txBody>
          <a:bodyPr/>
          <a:lstStyle/>
          <a:p>
            <a:r>
              <a:rPr lang="ka-GE" smtClean="0"/>
              <a:t>                   </a:t>
            </a:r>
            <a:endParaRPr lang="en-US" sz="6600" dirty="0">
              <a:solidFill>
                <a:srgbClr val="FF0000"/>
              </a:solidFill>
            </a:endParaRPr>
          </a:p>
        </p:txBody>
      </p:sp>
      <p:sp>
        <p:nvSpPr>
          <p:cNvPr id="6" name="Content Placeholder 5"/>
          <p:cNvSpPr>
            <a:spLocks noGrp="1"/>
          </p:cNvSpPr>
          <p:nvPr>
            <p:ph idx="1"/>
          </p:nvPr>
        </p:nvSpPr>
        <p:spPr>
          <a:xfrm>
            <a:off x="0" y="0"/>
            <a:ext cx="12192000" cy="6705600"/>
          </a:xfrm>
          <a:solidFill>
            <a:schemeClr val="accent4">
              <a:lumMod val="40000"/>
              <a:lumOff val="60000"/>
            </a:schemeClr>
          </a:solidFill>
        </p:spPr>
        <p:txBody>
          <a:bodyPr/>
          <a:lstStyle/>
          <a:p>
            <a:r>
              <a:rPr lang="ka-GE" b="1" dirty="0" smtClean="0">
                <a:solidFill>
                  <a:srgbClr val="002060"/>
                </a:solidFill>
              </a:rPr>
              <a:t>        მიგნებები</a:t>
            </a:r>
            <a:r>
              <a:rPr lang="ka-GE" b="1" dirty="0">
                <a:solidFill>
                  <a:srgbClr val="002060"/>
                </a:solidFill>
              </a:rPr>
              <a:t>, რეკომენდაციები  და კვლევის    ნაკლოვანებები</a:t>
            </a:r>
            <a:endParaRPr lang="en-US" dirty="0">
              <a:solidFill>
                <a:srgbClr val="002060"/>
              </a:solidFill>
            </a:endParaRPr>
          </a:p>
          <a:p>
            <a:r>
              <a:rPr lang="ka-GE" b="1" dirty="0">
                <a:hlinkClick r:id="rId2"/>
              </a:rPr>
              <a:t> მიგნებები</a:t>
            </a:r>
            <a:endParaRPr lang="en-US" dirty="0"/>
          </a:p>
          <a:p>
            <a:r>
              <a:rPr lang="ka-GE" dirty="0"/>
              <a:t>  კითხვის ტექნიკისა და აზროვნების განვითარებას დაწყებით კლასებში ეყრება ან ეცლება საფუძველი.  კერძოდ, მათემატიკის სწავლებისას მასწავლებელსა და მოსწავლეებსაც მყარ ჩვევაში უნდა </a:t>
            </a:r>
            <a:r>
              <a:rPr lang="ka-GE" dirty="0" smtClean="0"/>
              <a:t>ჰქონდეთ </a:t>
            </a:r>
            <a:r>
              <a:rPr lang="ka-GE" dirty="0"/>
              <a:t>ჩამოყალიბება  იმისა, თუ რას ვაკეთებთ და რატომ. რისთვის ვაკეთებთ სწორედ ასე, როგორ მივდივართ მართებულ პასუხამდე. სჯობს  მოსწავლემ  მცდარად  აზრი გამოთქვას, ვიდრე-უშეცდომოდ გაიმეოროს სხვისი.</a:t>
            </a:r>
            <a:endParaRPr lang="en-US" dirty="0"/>
          </a:p>
          <a:p>
            <a:r>
              <a:rPr lang="ka-GE" dirty="0"/>
              <a:t>    ჩვენი, როგორც   მასწავლებლის, ფუნქციაა სწორად დასმული შეკითხვების ან დამხმარე სქემების მეშვეობით მივეხმაროთ   მოსწავლეს ტექსტის გააზრებაში. ამასთან, ეს არ უნდა იყოს „ ერთჯერადი „  დახმარება.   ფასილიტაცია  უნდა გავაგრძელოთ  მანამ, ვიდრე მოსწავლე მყარად არ დაეუფლება ტექსტის დამუშავების ხერხებს.</a:t>
            </a:r>
            <a:endParaRPr lang="en-US" dirty="0"/>
          </a:p>
          <a:p>
            <a:endParaRPr lang="en-US" dirty="0"/>
          </a:p>
        </p:txBody>
      </p:sp>
    </p:spTree>
    <p:extLst>
      <p:ext uri="{BB962C8B-B14F-4D97-AF65-F5344CB8AC3E}">
        <p14:creationId xmlns:p14="http://schemas.microsoft.com/office/powerpoint/2010/main" val="53726303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79883"/>
          </a:xfrm>
          <a:solidFill>
            <a:schemeClr val="accent5">
              <a:lumMod val="40000"/>
              <a:lumOff val="60000"/>
            </a:schemeClr>
          </a:solidFill>
        </p:spPr>
        <p:txBody>
          <a:bodyPr>
            <a:normAutofit fontScale="90000"/>
          </a:bodyPr>
          <a:lstStyle/>
          <a:p>
            <a:r>
              <a:rPr lang="ka-GE" dirty="0" smtClean="0"/>
              <a:t>                                 </a:t>
            </a:r>
            <a:r>
              <a:rPr lang="ka-GE" dirty="0" smtClean="0">
                <a:solidFill>
                  <a:srgbClr val="FF0000"/>
                </a:solidFill>
              </a:rPr>
              <a:t>ს ა რ ჩ ე ვ ი</a:t>
            </a:r>
            <a:endParaRPr lang="en-US" dirty="0">
              <a:solidFill>
                <a:srgbClr val="FF0000"/>
              </a:solidFill>
            </a:endParaRPr>
          </a:p>
        </p:txBody>
      </p:sp>
      <p:sp>
        <p:nvSpPr>
          <p:cNvPr id="4" name="Rectangle 1"/>
          <p:cNvSpPr>
            <a:spLocks noGrp="1" noChangeArrowheads="1"/>
          </p:cNvSpPr>
          <p:nvPr>
            <p:ph idx="1"/>
          </p:nvPr>
        </p:nvSpPr>
        <p:spPr bwMode="auto">
          <a:xfrm>
            <a:off x="0" y="679883"/>
            <a:ext cx="12192000" cy="6447919"/>
          </a:xfrm>
          <a:prstGeom prst="rect">
            <a:avLst/>
          </a:prstGeom>
          <a:solidFill>
            <a:schemeClr val="accent2">
              <a:lumMod val="20000"/>
              <a:lumOff val="80000"/>
            </a:schemeClr>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145213" algn="r"/>
              </a:tabLst>
              <a:defRPr>
                <a:solidFill>
                  <a:schemeClr val="tx1"/>
                </a:solidFill>
                <a:latin typeface="Arial" panose="020B0604020202020204" pitchFamily="34" charset="0"/>
              </a:defRPr>
            </a:lvl1pPr>
            <a:lvl2pPr eaLnBrk="0" fontAlgn="base" hangingPunct="0">
              <a:spcBef>
                <a:spcPct val="0"/>
              </a:spcBef>
              <a:spcAft>
                <a:spcPct val="0"/>
              </a:spcAft>
              <a:tabLst>
                <a:tab pos="6145213" algn="r"/>
              </a:tabLst>
              <a:defRPr>
                <a:solidFill>
                  <a:schemeClr val="tx1"/>
                </a:solidFill>
                <a:latin typeface="Arial" panose="020B0604020202020204" pitchFamily="34" charset="0"/>
              </a:defRPr>
            </a:lvl2pPr>
            <a:lvl3pPr eaLnBrk="0" fontAlgn="base" hangingPunct="0">
              <a:spcBef>
                <a:spcPct val="0"/>
              </a:spcBef>
              <a:spcAft>
                <a:spcPct val="0"/>
              </a:spcAft>
              <a:tabLst>
                <a:tab pos="6145213" algn="r"/>
              </a:tabLst>
              <a:defRPr>
                <a:solidFill>
                  <a:schemeClr val="tx1"/>
                </a:solidFill>
                <a:latin typeface="Arial" panose="020B0604020202020204" pitchFamily="34" charset="0"/>
              </a:defRPr>
            </a:lvl3pPr>
            <a:lvl4pPr eaLnBrk="0" fontAlgn="base" hangingPunct="0">
              <a:spcBef>
                <a:spcPct val="0"/>
              </a:spcBef>
              <a:spcAft>
                <a:spcPct val="0"/>
              </a:spcAft>
              <a:tabLst>
                <a:tab pos="6145213" algn="r"/>
              </a:tabLst>
              <a:defRPr>
                <a:solidFill>
                  <a:schemeClr val="tx1"/>
                </a:solidFill>
                <a:latin typeface="Arial" panose="020B0604020202020204" pitchFamily="34" charset="0"/>
              </a:defRPr>
            </a:lvl4pPr>
            <a:lvl5pPr eaLnBrk="0" fontAlgn="base" hangingPunct="0">
              <a:spcBef>
                <a:spcPct val="0"/>
              </a:spcBef>
              <a:spcAft>
                <a:spcPct val="0"/>
              </a:spcAft>
              <a:tabLst>
                <a:tab pos="6145213" algn="r"/>
              </a:tabLst>
              <a:defRPr>
                <a:solidFill>
                  <a:schemeClr val="tx1"/>
                </a:solidFill>
                <a:latin typeface="Arial" panose="020B0604020202020204" pitchFamily="34" charset="0"/>
              </a:defRPr>
            </a:lvl5pPr>
            <a:lvl6pPr eaLnBrk="0" fontAlgn="base" hangingPunct="0">
              <a:spcBef>
                <a:spcPct val="0"/>
              </a:spcBef>
              <a:spcAft>
                <a:spcPct val="0"/>
              </a:spcAft>
              <a:tabLst>
                <a:tab pos="6145213" algn="r"/>
              </a:tabLst>
              <a:defRPr>
                <a:solidFill>
                  <a:schemeClr val="tx1"/>
                </a:solidFill>
                <a:latin typeface="Arial" panose="020B0604020202020204" pitchFamily="34" charset="0"/>
              </a:defRPr>
            </a:lvl6pPr>
            <a:lvl7pPr eaLnBrk="0" fontAlgn="base" hangingPunct="0">
              <a:spcBef>
                <a:spcPct val="0"/>
              </a:spcBef>
              <a:spcAft>
                <a:spcPct val="0"/>
              </a:spcAft>
              <a:tabLst>
                <a:tab pos="6145213" algn="r"/>
              </a:tabLst>
              <a:defRPr>
                <a:solidFill>
                  <a:schemeClr val="tx1"/>
                </a:solidFill>
                <a:latin typeface="Arial" panose="020B0604020202020204" pitchFamily="34" charset="0"/>
              </a:defRPr>
            </a:lvl7pPr>
            <a:lvl8pPr eaLnBrk="0" fontAlgn="base" hangingPunct="0">
              <a:spcBef>
                <a:spcPct val="0"/>
              </a:spcBef>
              <a:spcAft>
                <a:spcPct val="0"/>
              </a:spcAft>
              <a:tabLst>
                <a:tab pos="6145213" algn="r"/>
              </a:tabLst>
              <a:defRPr>
                <a:solidFill>
                  <a:schemeClr val="tx1"/>
                </a:solidFill>
                <a:latin typeface="Arial" panose="020B0604020202020204" pitchFamily="34" charset="0"/>
              </a:defRPr>
            </a:lvl8pPr>
            <a:lvl9pPr eaLnBrk="0" fontAlgn="base" hangingPunct="0">
              <a:spcBef>
                <a:spcPct val="0"/>
              </a:spcBef>
              <a:spcAft>
                <a:spcPct val="0"/>
              </a:spcAft>
              <a:tabLst>
                <a:tab pos="6145213"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6145213" algn="r"/>
              </a:tabLst>
            </a:pP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145213" algn="r"/>
              </a:tabLst>
            </a:pP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2"/>
              </a:rPr>
              <a:t>შესავალი</a:t>
            </a:r>
            <a:endParaRPr kumimoji="0" lang="en-US" altLang="en-US" sz="2400" b="1"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6145213" algn="r"/>
              </a:tabLst>
            </a:pP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3"/>
              </a:rPr>
              <a:t>საკვლევი</a:t>
            </a: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3"/>
              </a:rPr>
              <a:t> </a:t>
            </a: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3"/>
              </a:rPr>
              <a:t>საკითხის</a:t>
            </a: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3"/>
              </a:rPr>
              <a:t> </a:t>
            </a: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3"/>
              </a:rPr>
              <a:t>მიმოხილვა</a:t>
            </a:r>
            <a:endParaRPr kumimoji="0" lang="en-US" altLang="en-US" sz="2400" b="1"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6145213" algn="r"/>
              </a:tabLst>
            </a:pPr>
            <a:r>
              <a:rPr kumimoji="0" lang="ka-GE" altLang="en-US" sz="2400" b="1" i="1"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4"/>
              </a:rPr>
              <a:t>საკვლევი</a:t>
            </a:r>
            <a:r>
              <a:rPr kumimoji="0" lang="ka-GE" altLang="en-US" sz="2400" b="1" i="1" u="sng"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4"/>
              </a:rPr>
              <a:t> </a:t>
            </a:r>
            <a:r>
              <a:rPr kumimoji="0" lang="ka-GE" altLang="en-US" sz="2400" b="1" i="1"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4"/>
              </a:rPr>
              <a:t>კითხვების</a:t>
            </a:r>
            <a:r>
              <a:rPr kumimoji="0" lang="ka-GE" altLang="en-US" sz="2400" b="1" i="1" u="sng"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4"/>
              </a:rPr>
              <a:t> </a:t>
            </a:r>
            <a:r>
              <a:rPr kumimoji="0" lang="ka-GE" altLang="en-US" sz="2400" b="1" i="1"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4"/>
              </a:rPr>
              <a:t>ფორმულირება</a:t>
            </a:r>
            <a:r>
              <a:rPr kumimoji="0" lang="ka-GE" altLang="en-US" sz="2400" b="1" i="1" u="sng"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4"/>
              </a:rPr>
              <a:t>, </a:t>
            </a:r>
            <a:r>
              <a:rPr kumimoji="0" lang="ka-GE" altLang="en-US" sz="2400" b="1" i="1"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4"/>
              </a:rPr>
              <a:t>კვლევის</a:t>
            </a:r>
            <a:r>
              <a:rPr kumimoji="0" lang="ka-GE" altLang="en-US" sz="2400" b="1" i="1" u="sng"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4"/>
              </a:rPr>
              <a:t> </a:t>
            </a:r>
            <a:r>
              <a:rPr kumimoji="0" lang="ka-GE" altLang="en-US" sz="2400" b="1" i="1"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4"/>
              </a:rPr>
              <a:t>მიზნები</a:t>
            </a:r>
            <a:r>
              <a:rPr kumimoji="0" lang="ka-GE" altLang="en-US" sz="2400" b="1" i="1" u="sng"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4"/>
              </a:rPr>
              <a:t> </a:t>
            </a:r>
            <a:r>
              <a:rPr kumimoji="0" lang="ka-GE" altLang="en-US" sz="2400" b="1" i="1"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4"/>
              </a:rPr>
              <a:t>და</a:t>
            </a:r>
            <a:r>
              <a:rPr kumimoji="0" lang="ka-GE" altLang="en-US" sz="2400" b="1" i="1" u="sng"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4"/>
              </a:rPr>
              <a:t> </a:t>
            </a:r>
            <a:r>
              <a:rPr kumimoji="0" lang="ka-GE" altLang="en-US" sz="2400" b="1" i="1"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4"/>
              </a:rPr>
              <a:t>ამოცანები</a:t>
            </a:r>
            <a:endParaRPr kumimoji="0" lang="en-US" altLang="en-US" sz="2400" b="1"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6145213" algn="r"/>
              </a:tabLst>
            </a:pP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5"/>
              </a:rPr>
              <a:t>ინფორმაცია</a:t>
            </a: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5"/>
              </a:rPr>
              <a:t> </a:t>
            </a: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5"/>
              </a:rPr>
              <a:t>სკოლის</a:t>
            </a: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5"/>
              </a:rPr>
              <a:t> </a:t>
            </a: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5"/>
              </a:rPr>
              <a:t>შესახებ</a:t>
            </a:r>
            <a:endParaRPr kumimoji="0" lang="en-US" altLang="en-US" sz="2400" b="1"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6145213" algn="r"/>
              </a:tabLst>
            </a:pP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6"/>
              </a:rPr>
              <a:t>ლიტერატურის</a:t>
            </a: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6"/>
              </a:rPr>
              <a:t> </a:t>
            </a: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6"/>
              </a:rPr>
              <a:t>მიმოხილვა</a:t>
            </a:r>
            <a:endParaRPr kumimoji="0" lang="en-US" altLang="en-US" sz="2400" b="1"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6145213" algn="r"/>
              </a:tabLst>
            </a:pP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7"/>
              </a:rPr>
              <a:t>კვლევის</a:t>
            </a: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7"/>
              </a:rPr>
              <a:t> </a:t>
            </a: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7"/>
              </a:rPr>
              <a:t>მეთოდების</a:t>
            </a: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7"/>
              </a:rPr>
              <a:t> </a:t>
            </a: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7"/>
              </a:rPr>
              <a:t>განხილვა</a:t>
            </a:r>
            <a:endParaRPr kumimoji="0" lang="en-US" altLang="en-US" sz="2400" b="1"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6145213" algn="r"/>
              </a:tabLst>
            </a:pP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8"/>
              </a:rPr>
              <a:t>კვლევის</a:t>
            </a: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8"/>
              </a:rPr>
              <a:t> </a:t>
            </a: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8"/>
              </a:rPr>
              <a:t>მეთოდები</a:t>
            </a:r>
            <a:endParaRPr kumimoji="0" lang="en-US" altLang="en-US" sz="2400" b="1"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6145213" algn="r"/>
              </a:tabLst>
            </a:pP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9"/>
              </a:rPr>
              <a:t>კვლევის</a:t>
            </a: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9"/>
              </a:rPr>
              <a:t> </a:t>
            </a: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9"/>
              </a:rPr>
              <a:t>ინტერვენციები</a:t>
            </a:r>
            <a:endParaRPr kumimoji="0" lang="en-US" altLang="en-US" sz="2400" b="1"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6145213" algn="r"/>
              </a:tabLst>
            </a:pP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10"/>
              </a:rPr>
              <a:t>ინტერვენციების</a:t>
            </a: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10"/>
              </a:rPr>
              <a:t> </a:t>
            </a: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10"/>
              </a:rPr>
              <a:t>ანალიზი</a:t>
            </a:r>
            <a:endParaRPr kumimoji="0" lang="en-US" altLang="en-US" sz="2400" b="1"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6145213" algn="r"/>
              </a:tabLst>
            </a:pP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11"/>
              </a:rPr>
              <a:t>კვლევის</a:t>
            </a: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11"/>
              </a:rPr>
              <a:t> </a:t>
            </a: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11"/>
              </a:rPr>
              <a:t>შედეგები</a:t>
            </a:r>
            <a:endParaRPr kumimoji="0" lang="en-US" altLang="en-US" sz="2400" b="1"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6145213" algn="r"/>
              </a:tabLst>
            </a:pPr>
            <a:r>
              <a:rPr kumimoji="0" lang="ka-GE" altLang="en-US" sz="2400" b="1" i="1"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12"/>
              </a:rPr>
              <a:t>მონაცემთა</a:t>
            </a:r>
            <a:r>
              <a:rPr kumimoji="0" lang="ka-GE" altLang="en-US" sz="2400" b="1" i="1" u="sng"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12"/>
              </a:rPr>
              <a:t> </a:t>
            </a:r>
            <a:r>
              <a:rPr kumimoji="0" lang="ka-GE" altLang="en-US" sz="2400" b="1" i="1"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12"/>
              </a:rPr>
              <a:t>ანალიზი</a:t>
            </a:r>
            <a:endParaRPr kumimoji="0" lang="en-US" altLang="en-US" sz="2400" b="1"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6145213" algn="r"/>
              </a:tabLst>
            </a:pPr>
            <a:r>
              <a:rPr kumimoji="0" lang="ka-GE" altLang="en-US" sz="2400" b="1" i="1"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13"/>
              </a:rPr>
              <a:t>კვლევის</a:t>
            </a:r>
            <a:r>
              <a:rPr kumimoji="0" lang="ka-GE" altLang="en-US" sz="2400" b="1" i="1" u="sng"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13"/>
              </a:rPr>
              <a:t> </a:t>
            </a:r>
            <a:r>
              <a:rPr kumimoji="0" lang="ka-GE" altLang="en-US" sz="2400" b="1" i="1"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13"/>
              </a:rPr>
              <a:t>მიგნებები</a:t>
            </a:r>
            <a:endParaRPr kumimoji="0" lang="en-US" altLang="en-US" sz="2400" b="1"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6145213" algn="r"/>
              </a:tabLst>
            </a:pPr>
            <a:r>
              <a:rPr kumimoji="0" lang="ka-GE" altLang="en-US" sz="2400" b="1" i="1"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14"/>
              </a:rPr>
              <a:t>კვლევის</a:t>
            </a:r>
            <a:r>
              <a:rPr kumimoji="0" lang="ka-GE" altLang="en-US" sz="2400" b="1" i="1" u="sng"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14"/>
              </a:rPr>
              <a:t> </a:t>
            </a:r>
            <a:r>
              <a:rPr kumimoji="0" lang="ka-GE" altLang="en-US" sz="2400" b="1" i="1"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14"/>
              </a:rPr>
              <a:t>რეკომენდაციები</a:t>
            </a:r>
            <a:endParaRPr kumimoji="0" lang="en-US" altLang="en-US" sz="2400" b="1"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6145213" algn="r"/>
              </a:tabLst>
            </a:pP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15"/>
              </a:rPr>
              <a:t>დასკვნა</a:t>
            </a:r>
            <a:endParaRPr kumimoji="0" lang="en-US" altLang="en-US" sz="2400" b="1"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6145213" algn="r"/>
              </a:tabLst>
            </a:pP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16"/>
              </a:rPr>
              <a:t>გამოყენებული</a:t>
            </a: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16"/>
              </a:rPr>
              <a:t> </a:t>
            </a: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Sylfaen" panose="010A0502050306030303" pitchFamily="18" charset="0"/>
                <a:hlinkClick r:id="rId16"/>
              </a:rPr>
              <a:t>ლიტერატურა</a:t>
            </a:r>
            <a:r>
              <a:rPr kumimoji="0" lang="ka-GE" altLang="en-US" sz="2400" b="1" i="0" u="sng" strike="noStrike" cap="none" normalizeH="0" baseline="0" dirty="0" smtClean="0">
                <a:ln>
                  <a:noFill/>
                </a:ln>
                <a:effectLst/>
                <a:latin typeface="Calibri" panose="020F0502020204030204" pitchFamily="34" charset="0"/>
                <a:ea typeface="Calibri" panose="020F0502020204030204" pitchFamily="34" charset="0"/>
                <a:cs typeface="Times New Roman" panose="02020603050405020304" pitchFamily="18" charset="0"/>
                <a:hlinkClick r:id="rId16"/>
              </a:rPr>
              <a:t>:</a:t>
            </a:r>
            <a:endParaRPr kumimoji="0" lang="en-US" altLang="en-US" sz="2400" b="1"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6145213" algn="r"/>
              </a:tabLst>
            </a:pPr>
            <a:endParaRPr kumimoji="0" lang="en-US" altLang="en-US" sz="2400" b="1"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6145213" algn="r"/>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89652222"/>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652849" y="2988148"/>
            <a:ext cx="10515600" cy="113398"/>
          </a:xfrm>
          <a:solidFill>
            <a:schemeClr val="accent3">
              <a:lumMod val="60000"/>
              <a:lumOff val="40000"/>
            </a:schemeClr>
          </a:solidFill>
        </p:spPr>
        <p:txBody>
          <a:bodyPr>
            <a:normAutofit fontScale="90000"/>
          </a:bodyPr>
          <a:lstStyle/>
          <a:p>
            <a:r>
              <a:rPr lang="ka-GE" sz="1800" b="1" dirty="0" smtClean="0"/>
              <a:t/>
            </a:r>
            <a:br>
              <a:rPr lang="ka-GE" sz="1800" b="1" dirty="0" smtClean="0"/>
            </a:br>
            <a:r>
              <a:rPr lang="ka-GE" sz="1800" b="1" dirty="0"/>
              <a:t/>
            </a:r>
            <a:br>
              <a:rPr lang="ka-GE" sz="1800" b="1" dirty="0"/>
            </a:br>
            <a:r>
              <a:rPr lang="ka-GE" sz="1800" b="1" dirty="0" smtClean="0"/>
              <a:t/>
            </a:r>
            <a:br>
              <a:rPr lang="ka-GE" sz="1800" b="1" dirty="0" smtClean="0"/>
            </a:br>
            <a:r>
              <a:rPr lang="ka-GE" sz="2200" dirty="0"/>
              <a:t> </a:t>
            </a:r>
            <a:r>
              <a:rPr lang="ka-GE" sz="2200" dirty="0" smtClean="0"/>
              <a:t>                                                                      რ ე კ ო მ ე ნ დ ა ც ი ე ბ ი</a:t>
            </a:r>
            <a:r>
              <a:rPr lang="en-US" sz="2200" dirty="0"/>
              <a:t/>
            </a:r>
            <a:br>
              <a:rPr lang="en-US" sz="2200" dirty="0"/>
            </a:br>
            <a:r>
              <a:rPr lang="ka-GE" sz="2000" dirty="0"/>
              <a:t>      ვფიქრობთ, უმჯობესია დაწყებითი საფეხურის I, II , III  კლასებში განსაკუთრებული დრო  და ყურადღება დაეთმოს  კითხვის ტექნიკისა და წაკითხული ტექსტის   გაგება-გააზრების   უნარების   ჩამოყალიბებას, რათა მომდევნო კლასებში იგი პრობლემად არ გადაიქცეს.</a:t>
            </a:r>
            <a:r>
              <a:rPr lang="en-US" sz="2000" dirty="0"/>
              <a:t/>
            </a:r>
            <a:br>
              <a:rPr lang="en-US" sz="2000" dirty="0"/>
            </a:br>
            <a:r>
              <a:rPr lang="ka-GE" sz="2000" dirty="0"/>
              <a:t>      სასურველია, რომ ამგვარი მუშაობა კლასში პარალელურად სხვადასხვა სასკოლო დისციპლინაში მიმდინარეობდეს.</a:t>
            </a:r>
            <a:r>
              <a:rPr lang="en-US" sz="2000" dirty="0"/>
              <a:t/>
            </a:r>
            <a:br>
              <a:rPr lang="en-US" sz="2000" dirty="0"/>
            </a:br>
            <a:r>
              <a:rPr lang="ka-GE" sz="2000" dirty="0"/>
              <a:t>   კერძოდ , პრიორიტეტული გახდეს:</a:t>
            </a:r>
            <a:r>
              <a:rPr lang="en-US" sz="2000" dirty="0"/>
              <a:t/>
            </a:r>
            <a:br>
              <a:rPr lang="en-US" sz="2000" dirty="0"/>
            </a:br>
            <a:r>
              <a:rPr lang="ka-GE" sz="2000" dirty="0"/>
              <a:t>         კავშირების დამყარება- </a:t>
            </a:r>
            <a:r>
              <a:rPr lang="ka-GE" sz="2000" dirty="0" smtClean="0"/>
              <a:t>განსახილველიმასალის </a:t>
            </a:r>
            <a:r>
              <a:rPr lang="ka-GE" sz="2000" dirty="0"/>
              <a:t>დაკავშირება მოსწავლის </a:t>
            </a:r>
            <a:r>
              <a:rPr lang="ka-GE" sz="2000" dirty="0" smtClean="0"/>
              <a:t>პირად გამოცდილებასთან </a:t>
            </a:r>
            <a:r>
              <a:rPr lang="ka-GE" sz="2000" dirty="0"/>
              <a:t>ან ადრე შესწავლილ</a:t>
            </a:r>
            <a:r>
              <a:rPr lang="ka-GE" sz="3600" dirty="0"/>
              <a:t> </a:t>
            </a:r>
            <a:r>
              <a:rPr lang="ka-GE" sz="2000" dirty="0"/>
              <a:t>მასალასთან</a:t>
            </a:r>
            <a:r>
              <a:rPr lang="ka-GE" sz="2000" dirty="0" smtClean="0"/>
              <a:t>.</a:t>
            </a:r>
            <a:r>
              <a:rPr lang="ka-GE" dirty="0"/>
              <a:t>   </a:t>
            </a:r>
            <a:r>
              <a:rPr lang="ka-GE" dirty="0" smtClean="0"/>
              <a:t/>
            </a:r>
            <a:br>
              <a:rPr lang="ka-GE" dirty="0" smtClean="0"/>
            </a:br>
            <a:r>
              <a:rPr lang="ka-GE" sz="4000" dirty="0"/>
              <a:t> </a:t>
            </a:r>
            <a:r>
              <a:rPr lang="ka-GE" sz="4000" dirty="0" smtClean="0"/>
              <a:t>   </a:t>
            </a:r>
            <a:r>
              <a:rPr lang="ka-GE" sz="2200" dirty="0" smtClean="0"/>
              <a:t>შეკითხვების </a:t>
            </a:r>
            <a:r>
              <a:rPr lang="ka-GE" sz="2200" dirty="0"/>
              <a:t>დასმა- </a:t>
            </a:r>
            <a:r>
              <a:rPr lang="ka-GE" sz="2200" dirty="0" smtClean="0"/>
              <a:t>ამოცანის ტექსტის </a:t>
            </a:r>
            <a:r>
              <a:rPr lang="ka-GE" sz="2200" dirty="0"/>
              <a:t>კითხვის ყოველ ეტაპზე შეკითხვების დასმა.</a:t>
            </a:r>
            <a:r>
              <a:rPr lang="en-US" sz="2200" dirty="0"/>
              <a:t/>
            </a:r>
            <a:br>
              <a:rPr lang="en-US" sz="2200" dirty="0"/>
            </a:br>
            <a:r>
              <a:rPr lang="ka-GE" sz="2200" dirty="0"/>
              <a:t>        ვიზუალიზაცია- დამხმარე სქემების, ნახზების აგება , ჩანახატების  გაკეთება.</a:t>
            </a:r>
            <a:r>
              <a:rPr lang="en-US" sz="2200" dirty="0"/>
              <a:t/>
            </a:r>
            <a:br>
              <a:rPr lang="en-US" sz="2200" dirty="0"/>
            </a:br>
            <a:r>
              <a:rPr lang="ka-GE" sz="2200" dirty="0"/>
              <a:t>·         მნიშვნელოვანი და მეორეხარისხოვანი ფაქტების განსაზღვრა.</a:t>
            </a:r>
            <a:r>
              <a:rPr lang="en-US" sz="2200" dirty="0"/>
              <a:t/>
            </a:r>
            <a:br>
              <a:rPr lang="en-US" sz="2200" dirty="0"/>
            </a:br>
            <a:r>
              <a:rPr lang="ru-RU" sz="2200" dirty="0"/>
              <a:t>·         თანაბარი სიძლიერის ტესტების შედგენა, რათა ზუსტად გამოჩნდეს სწავლის შედეგების ზრდა;</a:t>
            </a:r>
            <a:r>
              <a:rPr lang="en-US" sz="2200" dirty="0"/>
              <a:t/>
            </a:r>
            <a:br>
              <a:rPr lang="en-US" sz="2200" dirty="0"/>
            </a:br>
            <a:r>
              <a:rPr lang="ru-RU" sz="2200" dirty="0"/>
              <a:t>·         </a:t>
            </a:r>
            <a:r>
              <a:rPr lang="ka-GE" sz="2200" dirty="0" smtClean="0"/>
              <a:t> </a:t>
            </a:r>
            <a:r>
              <a:rPr lang="ru-RU" sz="2200" dirty="0" smtClean="0"/>
              <a:t>შემაჯამებელი</a:t>
            </a:r>
            <a:r>
              <a:rPr lang="ru-RU" sz="2200" dirty="0"/>
              <a:t> ტესტირებების რაოდენობის გაზრდა;</a:t>
            </a:r>
            <a:r>
              <a:rPr lang="en-US" sz="2200" dirty="0"/>
              <a:t/>
            </a:r>
            <a:br>
              <a:rPr lang="en-US" sz="2200" dirty="0"/>
            </a:br>
            <a:r>
              <a:rPr lang="ka-GE" sz="2200" dirty="0"/>
              <a:t>·         </a:t>
            </a:r>
            <a:r>
              <a:rPr lang="ru-RU" sz="2200" dirty="0"/>
              <a:t>სწავლის დასასრულის სპეციფიკიდან გამომდინარე (გაცდენები, დემოტივაცია, გადაღლა), შესაძლებელია გადანაცვლდეს  </a:t>
            </a:r>
            <a:r>
              <a:rPr lang="ka-GE" sz="2200" dirty="0"/>
              <a:t>სასწავლო წლის ბოლოს  </a:t>
            </a:r>
            <a:r>
              <a:rPr lang="ru-RU" sz="2200" dirty="0"/>
              <a:t>უფრო იოლი , მოსწავლეთათვის საინტერესო და სახალისო   </a:t>
            </a:r>
            <a:r>
              <a:rPr lang="ka-GE" sz="2200" dirty="0"/>
              <a:t>მასალა.</a:t>
            </a:r>
            <a:r>
              <a:rPr lang="en-US" sz="2200" dirty="0"/>
              <a:t/>
            </a:r>
            <a:br>
              <a:rPr lang="en-US" sz="2200" dirty="0"/>
            </a:br>
            <a:endParaRPr lang="en-US" sz="2700" dirty="0"/>
          </a:p>
        </p:txBody>
      </p:sp>
      <p:sp>
        <p:nvSpPr>
          <p:cNvPr id="3" name="Content Placeholder 2"/>
          <p:cNvSpPr>
            <a:spLocks noGrp="1"/>
          </p:cNvSpPr>
          <p:nvPr>
            <p:ph idx="1"/>
          </p:nvPr>
        </p:nvSpPr>
        <p:spPr>
          <a:xfrm>
            <a:off x="0" y="6289588"/>
            <a:ext cx="12192000" cy="1285101"/>
          </a:xfrm>
        </p:spPr>
        <p:txBody>
          <a:bodyPr/>
          <a:lstStyle/>
          <a:p>
            <a:pPr marL="0" indent="0">
              <a:buNone/>
            </a:pPr>
            <a:endParaRPr lang="ka-GE" dirty="0"/>
          </a:p>
          <a:p>
            <a:pPr marL="0" indent="0">
              <a:buNone/>
            </a:pPr>
            <a:r>
              <a:rPr lang="ka-GE" dirty="0" smtClean="0"/>
              <a:t>        </a:t>
            </a:r>
          </a:p>
          <a:p>
            <a:pPr marL="0" indent="0">
              <a:buNone/>
            </a:pPr>
            <a:endParaRPr lang="en-US" dirty="0"/>
          </a:p>
        </p:txBody>
      </p:sp>
    </p:spTree>
    <p:extLst>
      <p:ext uri="{BB962C8B-B14F-4D97-AF65-F5344CB8AC3E}">
        <p14:creationId xmlns:p14="http://schemas.microsoft.com/office/powerpoint/2010/main" val="213728098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a:solidFill>
            <a:srgbClr val="FFFF00"/>
          </a:solidFill>
        </p:spPr>
        <p:txBody>
          <a:bodyPr/>
          <a:lstStyle/>
          <a:p>
            <a:r>
              <a:rPr lang="ka-GE" dirty="0" smtClean="0"/>
              <a:t>                      კვლევის ნაკლოვანებები</a:t>
            </a:r>
            <a:endParaRPr lang="en-US" dirty="0"/>
          </a:p>
        </p:txBody>
      </p:sp>
      <p:sp>
        <p:nvSpPr>
          <p:cNvPr id="3" name="Content Placeholder 2"/>
          <p:cNvSpPr>
            <a:spLocks noGrp="1"/>
          </p:cNvSpPr>
          <p:nvPr>
            <p:ph idx="1"/>
          </p:nvPr>
        </p:nvSpPr>
        <p:spPr>
          <a:xfrm>
            <a:off x="1" y="1325562"/>
            <a:ext cx="12192000" cy="5532437"/>
          </a:xfrm>
          <a:solidFill>
            <a:srgbClr val="FFC000"/>
          </a:solidFill>
        </p:spPr>
        <p:txBody>
          <a:bodyPr>
            <a:normAutofit/>
          </a:bodyPr>
          <a:lstStyle/>
          <a:p>
            <a:r>
              <a:rPr lang="ka-GE" dirty="0" smtClean="0"/>
              <a:t>  აღსანიშნავია </a:t>
            </a:r>
            <a:r>
              <a:rPr lang="ka-GE" dirty="0"/>
              <a:t>ის გარემოებაც ,რომ  მიუხედავად  იმისა რომ ინტერვენციები განხორციელდა      მოსწავლეთა ინდივიდუალური მიდგომებისა და დიფერენცირებული სწავლების პრინციპების გათვალისწინებით  ზოგიერთ მოსწავლეს საერთოდ არ შეეტყო   გაუმჯობესება.</a:t>
            </a:r>
            <a:endParaRPr lang="en-US" dirty="0"/>
          </a:p>
          <a:p>
            <a:pPr marL="0" indent="0">
              <a:buNone/>
            </a:pPr>
            <a:r>
              <a:rPr lang="ka-GE" dirty="0"/>
              <a:t> </a:t>
            </a:r>
            <a:endParaRPr lang="en-US" dirty="0"/>
          </a:p>
          <a:p>
            <a:r>
              <a:rPr lang="ka-GE" dirty="0"/>
              <a:t>   მიუხედავად მრაფვალფეროვნი ხერხებისა და აქტივობებისა,მოსწავლეთა გარკვეული ნაწილი არ იყო აქტიურად ჩაბმული სამუშაო პროცესში. აუცილებელია უფრო მეტი ყურადღება დავუთმოთ დიფერენცირებას, წინასწარ გავითვალისწინოთ  თითოეული მოსწავლის საჭიროებები,  ძლიერი და სუსტი მხარეების შესწავლის საფუძველზე.</a:t>
            </a:r>
            <a:endParaRPr lang="en-US" dirty="0"/>
          </a:p>
          <a:p>
            <a:endParaRPr lang="en-US" dirty="0"/>
          </a:p>
        </p:txBody>
      </p:sp>
    </p:spTree>
    <p:extLst>
      <p:ext uri="{BB962C8B-B14F-4D97-AF65-F5344CB8AC3E}">
        <p14:creationId xmlns:p14="http://schemas.microsoft.com/office/powerpoint/2010/main" val="24320826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8540"/>
          </a:xfrm>
          <a:solidFill>
            <a:schemeClr val="accent6">
              <a:lumMod val="40000"/>
              <a:lumOff val="60000"/>
            </a:schemeClr>
          </a:solidFill>
        </p:spPr>
        <p:txBody>
          <a:bodyPr/>
          <a:lstStyle/>
          <a:p>
            <a:r>
              <a:rPr lang="ka-GE" dirty="0" smtClean="0">
                <a:solidFill>
                  <a:schemeClr val="accent6">
                    <a:lumMod val="50000"/>
                  </a:schemeClr>
                </a:solidFill>
              </a:rPr>
              <a:t>                               დ ა ს კ ვ ნ ა</a:t>
            </a:r>
            <a:endParaRPr lang="en-US" dirty="0">
              <a:solidFill>
                <a:schemeClr val="accent6">
                  <a:lumMod val="50000"/>
                </a:schemeClr>
              </a:solidFill>
            </a:endParaRPr>
          </a:p>
        </p:txBody>
      </p:sp>
      <p:sp>
        <p:nvSpPr>
          <p:cNvPr id="3" name="Content Placeholder 2"/>
          <p:cNvSpPr>
            <a:spLocks noGrp="1"/>
          </p:cNvSpPr>
          <p:nvPr>
            <p:ph idx="1"/>
          </p:nvPr>
        </p:nvSpPr>
        <p:spPr>
          <a:xfrm>
            <a:off x="0" y="988542"/>
            <a:ext cx="12192000" cy="6040908"/>
          </a:xfrm>
          <a:solidFill>
            <a:schemeClr val="accent6">
              <a:lumMod val="60000"/>
              <a:lumOff val="40000"/>
            </a:schemeClr>
          </a:solidFill>
        </p:spPr>
        <p:txBody>
          <a:bodyPr>
            <a:normAutofit lnSpcReduction="10000"/>
          </a:bodyPr>
          <a:lstStyle/>
          <a:p>
            <a:r>
              <a:rPr lang="ka-GE" dirty="0"/>
              <a:t>კვლევის განმავლობაში მიღებულ შედეგებზე და  მიგნებებზე დაყრდნობით შევიმუშავეთ  გარკვეული სტრატეგიები და რეკომენდაციები, რომლებიც ნაშრომშია წარმოდგენილი. ვფიქრობთ, ჩვენ მიერ გამოყენებული თითოეული სტრატეგია, აქტივობა და  რესურსი დაეხმარა მოსწავლეებს სირთულეების დაძლევაში და სასწავლო საკითხების უკეთ გააზრებაში. </a:t>
            </a:r>
            <a:endParaRPr lang="en-US" dirty="0"/>
          </a:p>
          <a:p>
            <a:r>
              <a:rPr lang="ka-GE" dirty="0"/>
              <a:t> </a:t>
            </a:r>
            <a:r>
              <a:rPr lang="ka-GE" dirty="0" smtClean="0"/>
              <a:t>ამოცანის პირობის გაგება-გააზრების</a:t>
            </a:r>
            <a:r>
              <a:rPr lang="ru-RU" dirty="0"/>
              <a:t> </a:t>
            </a:r>
            <a:r>
              <a:rPr lang="ka-GE" dirty="0" smtClean="0"/>
              <a:t>სირთულის აღმოსაფხვრელად, </a:t>
            </a:r>
            <a:r>
              <a:rPr lang="ru-RU" dirty="0" smtClean="0"/>
              <a:t>გასაუმჯობესებლად</a:t>
            </a:r>
            <a:r>
              <a:rPr lang="ru-RU" dirty="0"/>
              <a:t> მასწავლებელმა გარკვეული პოზიტიური სამუშაოები უნდა განახორციელოს. პირველ რიგში </a:t>
            </a:r>
            <a:r>
              <a:rPr lang="ru-RU" dirty="0" smtClean="0"/>
              <a:t>საინტერესოდ</a:t>
            </a:r>
            <a:r>
              <a:rPr lang="ka-GE" dirty="0" smtClean="0"/>
              <a:t> </a:t>
            </a:r>
            <a:r>
              <a:rPr lang="ru-RU" dirty="0" smtClean="0"/>
              <a:t>დაგეგმილი</a:t>
            </a:r>
            <a:r>
              <a:rPr lang="ru-RU" dirty="0"/>
              <a:t> საგაკვეთილო პროცესი მოსწავლეს სწავლის მიმართ ინტერესს უღვივებს . მოსწავლეები სწავლობენ არა მხოლოდ მასწავლებლისგან, არამედსხვა საშუალებებითაც, მაგ:  წიგნებით </a:t>
            </a:r>
            <a:r>
              <a:rPr lang="en-US" dirty="0"/>
              <a:t>,</a:t>
            </a:r>
            <a:r>
              <a:rPr lang="ru-RU" dirty="0"/>
              <a:t>თანატოლებთან ურთიერთობით </a:t>
            </a:r>
            <a:r>
              <a:rPr lang="en-US" dirty="0"/>
              <a:t>, </a:t>
            </a:r>
            <a:r>
              <a:rPr lang="ru-RU" dirty="0"/>
              <a:t>მშობლებთან ურთიერთობით </a:t>
            </a:r>
            <a:r>
              <a:rPr lang="en-US" dirty="0"/>
              <a:t>, </a:t>
            </a:r>
            <a:r>
              <a:rPr lang="ru-RU" dirty="0"/>
              <a:t>საუბრებით გარეშე პირებთან , დაკვირვებით,აუდიო/ვიდეო მასალით, ინტერნეტით, კეთებით ,  ტესტით, დავალებით , საკუთარი გამოცდილებით და ა.შ </a:t>
            </a:r>
            <a:r>
              <a:rPr lang="en-US" dirty="0"/>
              <a:t>.</a:t>
            </a:r>
            <a:r>
              <a:rPr lang="ru-RU" dirty="0"/>
              <a:t>თითოეული ეს საშუალება სწავლებისნებისმიერ ეტაპზე შეიძლება გამოვიყენოთ, </a:t>
            </a:r>
            <a:endParaRPr lang="en-US" dirty="0"/>
          </a:p>
          <a:p>
            <a:pPr marL="0" indent="0">
              <a:buNone/>
            </a:pPr>
            <a:endParaRPr lang="en-US" dirty="0"/>
          </a:p>
        </p:txBody>
      </p:sp>
    </p:spTree>
    <p:extLst>
      <p:ext uri="{BB962C8B-B14F-4D97-AF65-F5344CB8AC3E}">
        <p14:creationId xmlns:p14="http://schemas.microsoft.com/office/powerpoint/2010/main" val="28730717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390649"/>
          </a:xfrm>
          <a:solidFill>
            <a:srgbClr val="92D050"/>
          </a:solidFill>
        </p:spPr>
        <p:txBody>
          <a:bodyPr/>
          <a:lstStyle/>
          <a:p>
            <a:r>
              <a:rPr lang="ka-GE" dirty="0" smtClean="0"/>
              <a:t>              გამოყენებული </a:t>
            </a:r>
            <a:r>
              <a:rPr lang="ka-GE" dirty="0"/>
              <a:t>ლიტერატურა</a:t>
            </a:r>
            <a:r>
              <a:rPr lang="en-US" dirty="0"/>
              <a:t/>
            </a:r>
            <a:br>
              <a:rPr lang="en-US" dirty="0"/>
            </a:br>
            <a:endParaRPr lang="en-US" dirty="0"/>
          </a:p>
        </p:txBody>
      </p:sp>
      <p:sp>
        <p:nvSpPr>
          <p:cNvPr id="3" name="Content Placeholder 2"/>
          <p:cNvSpPr>
            <a:spLocks noGrp="1"/>
          </p:cNvSpPr>
          <p:nvPr>
            <p:ph idx="1"/>
          </p:nvPr>
        </p:nvSpPr>
        <p:spPr>
          <a:xfrm>
            <a:off x="0" y="1390650"/>
            <a:ext cx="12192000" cy="5467349"/>
          </a:xfrm>
          <a:solidFill>
            <a:schemeClr val="accent6"/>
          </a:solidFill>
        </p:spPr>
        <p:txBody>
          <a:bodyPr>
            <a:normAutofit fontScale="77500" lnSpcReduction="20000"/>
          </a:bodyPr>
          <a:lstStyle/>
          <a:p>
            <a:pPr marL="0" indent="0">
              <a:buNone/>
            </a:pPr>
            <a:endParaRPr lang="ka-GE" dirty="0"/>
          </a:p>
          <a:p>
            <a:pPr lvl="0"/>
            <a:r>
              <a:rPr lang="ka-GE" sz="3600" dirty="0" smtClean="0"/>
              <a:t> </a:t>
            </a:r>
            <a:r>
              <a:rPr lang="ka-GE" sz="3600" dirty="0"/>
              <a:t>სოფიო გორგოძე- როგორ ვაწარმოოთ პედაგოგიური პრაქტიკის კვლევა.</a:t>
            </a:r>
            <a:endParaRPr lang="en-US" sz="3600" dirty="0"/>
          </a:p>
          <a:p>
            <a:pPr lvl="0"/>
            <a:r>
              <a:rPr lang="ka-GE" sz="3600" dirty="0"/>
              <a:t> ეროვნული სასწავლო გეგმა- 201</a:t>
            </a:r>
            <a:r>
              <a:rPr lang="en-US" sz="3600" dirty="0"/>
              <a:t>8</a:t>
            </a:r>
            <a:r>
              <a:rPr lang="ka-GE" sz="3600" dirty="0"/>
              <a:t>- 2024</a:t>
            </a:r>
            <a:endParaRPr lang="en-US" sz="3600" dirty="0"/>
          </a:p>
          <a:p>
            <a:pPr lvl="0"/>
            <a:r>
              <a:rPr lang="ka-GE" sz="3600" dirty="0"/>
              <a:t>დაწყებითი განათლების პროექტი 2004</a:t>
            </a:r>
            <a:endParaRPr lang="en-US" sz="3600" dirty="0"/>
          </a:p>
          <a:p>
            <a:pPr lvl="0"/>
            <a:r>
              <a:rPr lang="ka-GE" sz="3600" u="sng" dirty="0">
                <a:hlinkClick r:id="rId2"/>
              </a:rPr>
              <a:t>http://mastsavlebeli.ge/?p=2536</a:t>
            </a:r>
            <a:r>
              <a:rPr lang="ka-GE" sz="3600" dirty="0"/>
              <a:t>                                                                            ინტერნეტგაზეთი ,,სწავლების მეთოდები და სწავლის სტრატეგიები’’; 16.05. 2012წ.სოფიკო ლობჟანიძე</a:t>
            </a:r>
            <a:endParaRPr lang="en-US" sz="3600" dirty="0"/>
          </a:p>
          <a:p>
            <a:pPr lvl="0"/>
            <a:r>
              <a:rPr lang="ka-GE" sz="3600" u="sng" dirty="0">
                <a:hlinkClick r:id="rId3"/>
              </a:rPr>
              <a:t>http://mastsavlebeli.ge/?p=6929</a:t>
            </a:r>
            <a:r>
              <a:rPr lang="ka-GE" sz="3600" u="sng" dirty="0"/>
              <a:t>  </a:t>
            </a:r>
            <a:endParaRPr lang="en-US" sz="3600" dirty="0"/>
          </a:p>
          <a:p>
            <a:r>
              <a:rPr lang="ka-GE" sz="3600" dirty="0"/>
              <a:t>ინტერნეტგაზეთი ,,გამოყენება და მოდელირება მათემატიკის სწავლებისას’’29.01.2016წ.ზაქარია გიუნაშვილი</a:t>
            </a:r>
            <a:endParaRPr lang="en-US" sz="3600" dirty="0"/>
          </a:p>
          <a:p>
            <a:pPr lvl="0"/>
            <a:r>
              <a:rPr lang="ka-GE" sz="3600" u="sng" dirty="0">
                <a:hlinkClick r:id="rId4"/>
              </a:rPr>
              <a:t>http://ncp.ge/ge/matematika/sagnis-stsavlebis-miznebi-amotsanebi</a:t>
            </a:r>
            <a:r>
              <a:rPr lang="ka-GE" sz="3600" dirty="0"/>
              <a:t>)</a:t>
            </a:r>
            <a:endParaRPr lang="en-US" sz="3600" dirty="0"/>
          </a:p>
          <a:p>
            <a:pPr marL="0" indent="0">
              <a:buNone/>
            </a:pPr>
            <a:endParaRPr lang="ka-GE" sz="3600" dirty="0" smtClean="0"/>
          </a:p>
          <a:p>
            <a:pPr marL="0" indent="0">
              <a:buNone/>
            </a:pPr>
            <a:r>
              <a:rPr lang="ka-GE" dirty="0"/>
              <a:t> </a:t>
            </a:r>
            <a:endParaRPr lang="en-US" dirty="0"/>
          </a:p>
          <a:p>
            <a:endParaRPr lang="en-US" dirty="0"/>
          </a:p>
        </p:txBody>
      </p:sp>
    </p:spTree>
    <p:extLst>
      <p:ext uri="{BB962C8B-B14F-4D97-AF65-F5344CB8AC3E}">
        <p14:creationId xmlns:p14="http://schemas.microsoft.com/office/powerpoint/2010/main" val="74780066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4779"/>
            <a:ext cx="12192000" cy="1445740"/>
          </a:xfrm>
          <a:solidFill>
            <a:schemeClr val="accent2">
              <a:lumMod val="60000"/>
              <a:lumOff val="40000"/>
            </a:schemeClr>
          </a:solidFill>
        </p:spPr>
        <p:txBody>
          <a:bodyPr>
            <a:normAutofit/>
          </a:bodyPr>
          <a:lstStyle/>
          <a:p>
            <a:r>
              <a:rPr lang="ka-GE" sz="3200" dirty="0"/>
              <a:t> </a:t>
            </a:r>
            <a:r>
              <a:rPr lang="ka-GE" sz="3200" dirty="0" smtClean="0"/>
              <a:t>                                               შ ე ს ა ვ ა ლ ი</a:t>
            </a:r>
            <a:br>
              <a:rPr lang="ka-GE" sz="3200" dirty="0" smtClean="0"/>
            </a:br>
            <a:r>
              <a:rPr lang="ka-GE" sz="3200" dirty="0" smtClean="0"/>
              <a:t>                                                     </a:t>
            </a:r>
            <a:r>
              <a:rPr lang="ka-GE" sz="2400" dirty="0" smtClean="0"/>
              <a:t>ე ს გ- დან</a:t>
            </a:r>
            <a:endParaRPr lang="en-US" sz="2400" dirty="0"/>
          </a:p>
        </p:txBody>
      </p:sp>
      <p:sp>
        <p:nvSpPr>
          <p:cNvPr id="3" name="Content Placeholder 2"/>
          <p:cNvSpPr>
            <a:spLocks noGrp="1"/>
          </p:cNvSpPr>
          <p:nvPr>
            <p:ph idx="1"/>
          </p:nvPr>
        </p:nvSpPr>
        <p:spPr>
          <a:xfrm>
            <a:off x="0" y="1680519"/>
            <a:ext cx="12192000" cy="5177481"/>
          </a:xfrm>
          <a:solidFill>
            <a:schemeClr val="accent2">
              <a:lumMod val="40000"/>
              <a:lumOff val="60000"/>
            </a:schemeClr>
          </a:solidFill>
        </p:spPr>
        <p:txBody>
          <a:bodyPr>
            <a:normAutofit/>
          </a:bodyPr>
          <a:lstStyle/>
          <a:p>
            <a:r>
              <a:rPr lang="ka-GE" dirty="0" smtClean="0"/>
              <a:t>                         თანამედროვე </a:t>
            </a:r>
            <a:r>
              <a:rPr lang="ka-GE" dirty="0"/>
              <a:t>ეპოქაში მათემატიკა ცხოვრების განუყოფელი ნაწილია. იგი გამოიყენება ადამიანის საქმიანობის ყველა სფეროში: მეცნიერებასა და ტექნოლოგიებში, მედიცინაში, ეკონომიკაში, გარემოს დაცვასა და აღდგენა-კეთილმოწყობაში, სოციალურ გადაწყვეტილებათა მიღებაში. აგრეთვე აღსანიშნავია მათემატიკის განსაკუთრებული როლი კაცობრიობის განვითარებასა და თანამედროვე </a:t>
            </a:r>
            <a:r>
              <a:rPr lang="ka-GE" dirty="0" smtClean="0"/>
              <a:t>ცივილიზაციის </a:t>
            </a:r>
            <a:r>
              <a:rPr lang="ka-GE" dirty="0"/>
              <a:t>ჩამოყალიბებაში.</a:t>
            </a:r>
          </a:p>
          <a:p>
            <a:r>
              <a:rPr lang="ka-GE" dirty="0" smtClean="0"/>
              <a:t>       ზოგადსაგანმანათლებლო დაწესებულებაში მათემატიკის </a:t>
            </a:r>
            <a:r>
              <a:rPr lang="ka-GE" dirty="0"/>
              <a:t>სწავლების ძირითადი მიზნებია:  მოსწავლის ჩამოყალიბება აქტიურ მოქალაქედ, რომელიც შეძლებს რეალური ვითარებიდან მომდინარე საკითხების გამოკვლევას და გაანალიზებას, იქნება შემოქმედებითი და </a:t>
            </a:r>
            <a:r>
              <a:rPr lang="ka-GE" dirty="0" smtClean="0"/>
              <a:t>ორგანიზებული.</a:t>
            </a:r>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427" y="234779"/>
            <a:ext cx="2421924" cy="1890583"/>
          </a:xfrm>
          <a:prstGeom prst="rect">
            <a:avLst/>
          </a:prstGeom>
        </p:spPr>
      </p:pic>
    </p:spTree>
    <p:extLst>
      <p:ext uri="{BB962C8B-B14F-4D97-AF65-F5344CB8AC3E}">
        <p14:creationId xmlns:p14="http://schemas.microsoft.com/office/powerpoint/2010/main" val="105934646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6858001"/>
          </a:xfrm>
        </p:spPr>
        <p:txBody>
          <a:bodyPr/>
          <a:lstStyle/>
          <a:p>
            <a:endParaRPr lang="en-US" dirty="0"/>
          </a:p>
        </p:txBody>
      </p:sp>
      <p:sp>
        <p:nvSpPr>
          <p:cNvPr id="3" name="Content Placeholder 2"/>
          <p:cNvSpPr>
            <a:spLocks noGrp="1"/>
          </p:cNvSpPr>
          <p:nvPr>
            <p:ph idx="1"/>
          </p:nvPr>
        </p:nvSpPr>
        <p:spPr>
          <a:xfrm>
            <a:off x="0" y="0"/>
            <a:ext cx="12192000" cy="6858001"/>
          </a:xfrm>
          <a:solidFill>
            <a:schemeClr val="accent2">
              <a:lumMod val="20000"/>
              <a:lumOff val="80000"/>
            </a:schemeClr>
          </a:solidFill>
        </p:spPr>
        <p:txBody>
          <a:bodyPr>
            <a:normAutofit fontScale="92500" lnSpcReduction="10000"/>
          </a:bodyPr>
          <a:lstStyle/>
          <a:p>
            <a:endParaRPr lang="ka-GE" dirty="0" smtClean="0"/>
          </a:p>
          <a:p>
            <a:r>
              <a:rPr lang="ka-GE" sz="3200" dirty="0" smtClean="0"/>
              <a:t>  საგანმანათლებლო </a:t>
            </a:r>
            <a:r>
              <a:rPr lang="ka-GE" sz="3200" dirty="0"/>
              <a:t>მიზნებიდან გამომდინარე, სასწავლო გეგმა ითვალისწინებს კონკრეტული </a:t>
            </a:r>
            <a:r>
              <a:rPr lang="ka-GE" sz="3200" dirty="0" smtClean="0"/>
              <a:t>ამოცანების გადაჭრას.ამგვარ ამოცანებს წარმოადგენს</a:t>
            </a:r>
            <a:r>
              <a:rPr lang="ka-GE" sz="3200" dirty="0"/>
              <a:t>:</a:t>
            </a:r>
          </a:p>
          <a:p>
            <a:r>
              <a:rPr lang="ka-GE" sz="3200" dirty="0" smtClean="0"/>
              <a:t>  მოსწავლეთათვის აზროვნების,მსჯელობის,შეხედულებათა დასაბუთების,მოვლენებისა და ფაქტების ანალიზის უნარის განვითარება</a:t>
            </a:r>
            <a:r>
              <a:rPr lang="ka-GE" sz="3200" dirty="0"/>
              <a:t>:</a:t>
            </a:r>
          </a:p>
          <a:p>
            <a:r>
              <a:rPr lang="ka-GE" sz="3000" dirty="0"/>
              <a:t> </a:t>
            </a:r>
            <a:r>
              <a:rPr lang="ka-GE" sz="3000" dirty="0" smtClean="0"/>
              <a:t>ვარაუდის გამოთქმა და კერძო შემთხვევებში მისი კვლევა</a:t>
            </a:r>
            <a:r>
              <a:rPr lang="ka-GE" sz="3000" dirty="0"/>
              <a:t>; </a:t>
            </a:r>
            <a:endParaRPr lang="ka-GE" sz="3000" dirty="0" smtClean="0"/>
          </a:p>
          <a:p>
            <a:r>
              <a:rPr lang="ka-GE" sz="3000" dirty="0" smtClean="0"/>
              <a:t> საწყისი მონაცემების შერჩევა და ორგანიზება</a:t>
            </a:r>
            <a:r>
              <a:rPr lang="ka-GE" sz="3000" dirty="0"/>
              <a:t>; </a:t>
            </a:r>
            <a:endParaRPr lang="ka-GE" sz="3000" dirty="0" smtClean="0"/>
          </a:p>
          <a:p>
            <a:r>
              <a:rPr lang="ka-GE" sz="3000" dirty="0" smtClean="0"/>
              <a:t> დამტკიცების,დასაბუთების ხერხის შერჩევა</a:t>
            </a:r>
            <a:r>
              <a:rPr lang="ka-GE" sz="3000" dirty="0"/>
              <a:t>; </a:t>
            </a:r>
            <a:endParaRPr lang="ka-GE" sz="3000" dirty="0" smtClean="0"/>
          </a:p>
          <a:p>
            <a:r>
              <a:rPr lang="ka-GE" sz="3000" dirty="0" smtClean="0"/>
              <a:t>არჩეული სტრატეგიის ვარგისიანობისა და მისი გამოყენების საზღვრების განხილვა</a:t>
            </a:r>
            <a:r>
              <a:rPr lang="ka-GE" sz="3000" dirty="0"/>
              <a:t>; </a:t>
            </a:r>
            <a:endParaRPr lang="ka-GE" sz="3000" dirty="0" smtClean="0"/>
          </a:p>
          <a:p>
            <a:r>
              <a:rPr lang="ka-GE" sz="3000" dirty="0" smtClean="0"/>
              <a:t> </a:t>
            </a:r>
            <a:r>
              <a:rPr lang="ka-GE" sz="3000" dirty="0"/>
              <a:t>მსჯელობის ხაზის განვითარება, ალტერნატიული გზების ძიება, მიღებული გადაწყვეტილების </a:t>
            </a:r>
            <a:r>
              <a:rPr lang="ka-GE" sz="3000" dirty="0" smtClean="0"/>
              <a:t>სისწორისა და ეფექტიანობის დასაბუთება</a:t>
            </a:r>
            <a:r>
              <a:rPr lang="ka-GE" sz="3200" dirty="0"/>
              <a:t>;</a:t>
            </a:r>
          </a:p>
          <a:p>
            <a:endParaRPr lang="en-US" sz="3200" dirty="0"/>
          </a:p>
        </p:txBody>
      </p:sp>
    </p:spTree>
    <p:extLst>
      <p:ext uri="{BB962C8B-B14F-4D97-AF65-F5344CB8AC3E}">
        <p14:creationId xmlns:p14="http://schemas.microsoft.com/office/powerpoint/2010/main" val="3833214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a:solidFill>
            <a:schemeClr val="accent1">
              <a:lumMod val="20000"/>
              <a:lumOff val="80000"/>
            </a:schemeClr>
          </a:solidFill>
        </p:spPr>
        <p:txBody>
          <a:bodyPr/>
          <a:lstStyle/>
          <a:p>
            <a:r>
              <a:rPr lang="ka-GE" dirty="0" smtClean="0"/>
              <a:t>            საკვლევი საკითხის მიმოხილვა</a:t>
            </a:r>
            <a:endParaRPr lang="en-US" dirty="0"/>
          </a:p>
        </p:txBody>
      </p:sp>
      <p:sp>
        <p:nvSpPr>
          <p:cNvPr id="3" name="Content Placeholder 2"/>
          <p:cNvSpPr>
            <a:spLocks noGrp="1"/>
          </p:cNvSpPr>
          <p:nvPr>
            <p:ph idx="1"/>
          </p:nvPr>
        </p:nvSpPr>
        <p:spPr>
          <a:xfrm>
            <a:off x="0" y="1325563"/>
            <a:ext cx="12192000" cy="5532437"/>
          </a:xfrm>
          <a:solidFill>
            <a:schemeClr val="accent1">
              <a:lumMod val="40000"/>
              <a:lumOff val="60000"/>
            </a:schemeClr>
          </a:solidFill>
        </p:spPr>
        <p:txBody>
          <a:bodyPr/>
          <a:lstStyle/>
          <a:p>
            <a:pPr marL="0" indent="0">
              <a:buNone/>
            </a:pPr>
            <a:endParaRPr lang="en-US" dirty="0"/>
          </a:p>
          <a:p>
            <a:r>
              <a:rPr lang="ka-GE" dirty="0"/>
              <a:t>      </a:t>
            </a:r>
            <a:r>
              <a:rPr lang="ka-GE" sz="3200" dirty="0"/>
              <a:t>საკვლევი საკითხი მათემატიკაში ამოცანის პირობის გაგება გააზრებაა. რათა მოსწავლეს გაუადვილდეს მისი ამოხსნა, და არ წარმოადგენდეს იგი სირთულეს. </a:t>
            </a:r>
            <a:r>
              <a:rPr lang="ka-GE" sz="3200" dirty="0" smtClean="0"/>
              <a:t>მათემატიკის </a:t>
            </a:r>
            <a:r>
              <a:rPr lang="ka-GE" sz="3200" dirty="0"/>
              <a:t>ცოდნა ნიშნავს მათემატიკური ცნებებისა და პროცედურების ფლობას, მათი გამოყენების უნარს რეალური პრობლემების გადაჭრისას; აგრეთვე კომუნიკაციის იმ საშუალებების ფლობას, რომლებიც საჭიროა ინფორმაციის მისაღებად და გადასაცემად მათემატიკური ენისა და საშუალებების გამოყენებით.</a:t>
            </a:r>
            <a:endParaRPr lang="en-US" sz="3200" dirty="0"/>
          </a:p>
          <a:p>
            <a:endParaRPr lang="en-US" dirty="0"/>
          </a:p>
        </p:txBody>
      </p:sp>
    </p:spTree>
    <p:extLst>
      <p:ext uri="{BB962C8B-B14F-4D97-AF65-F5344CB8AC3E}">
        <p14:creationId xmlns:p14="http://schemas.microsoft.com/office/powerpoint/2010/main" val="278216101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dirty="0"/>
          </a:p>
        </p:txBody>
      </p:sp>
      <p:pic>
        <p:nvPicPr>
          <p:cNvPr id="4" name="Picture 2" descr="C:\Users\user\Desktop\20.jpg"/>
          <p:cNvPicPr>
            <a:picLocks noChangeAspect="1" noChangeArrowheads="1"/>
          </p:cNvPicPr>
          <p:nvPr/>
        </p:nvPicPr>
        <p:blipFill>
          <a:blip r:embed="rId2"/>
          <a:srcRect/>
          <a:stretch>
            <a:fillRect/>
          </a:stretch>
        </p:blipFill>
        <p:spPr bwMode="auto">
          <a:xfrm>
            <a:off x="0" y="0"/>
            <a:ext cx="12192000" cy="6843619"/>
          </a:xfrm>
          <a:prstGeom prst="rect">
            <a:avLst/>
          </a:prstGeom>
          <a:noFill/>
        </p:spPr>
      </p:pic>
      <p:sp>
        <p:nvSpPr>
          <p:cNvPr id="9" name="TextBox 8"/>
          <p:cNvSpPr txBox="1"/>
          <p:nvPr/>
        </p:nvSpPr>
        <p:spPr>
          <a:xfrm>
            <a:off x="-1" y="271849"/>
            <a:ext cx="8798011" cy="5816977"/>
          </a:xfrm>
          <a:prstGeom prst="rect">
            <a:avLst/>
          </a:prstGeom>
          <a:noFill/>
        </p:spPr>
        <p:txBody>
          <a:bodyPr wrap="square" rtlCol="0">
            <a:spAutoFit/>
          </a:bodyPr>
          <a:lstStyle/>
          <a:p>
            <a:r>
              <a:rPr lang="ka-GE" sz="4000" dirty="0" smtClean="0">
                <a:solidFill>
                  <a:srgbClr val="FF0000"/>
                </a:solidFill>
              </a:rPr>
              <a:t>                  </a:t>
            </a:r>
            <a:r>
              <a:rPr lang="ka-GE" sz="4400" dirty="0" smtClean="0">
                <a:solidFill>
                  <a:srgbClr val="FF0000"/>
                </a:solidFill>
              </a:rPr>
              <a:t>კვლევის მიზანი</a:t>
            </a:r>
            <a:endParaRPr lang="ka-GE" sz="4000" dirty="0" smtClean="0">
              <a:solidFill>
                <a:srgbClr val="FF0000"/>
              </a:solidFill>
            </a:endParaRPr>
          </a:p>
          <a:p>
            <a:r>
              <a:rPr lang="ka-GE" sz="2800" dirty="0" smtClean="0">
                <a:solidFill>
                  <a:srgbClr val="FF0000"/>
                </a:solidFill>
              </a:rPr>
              <a:t>         </a:t>
            </a:r>
            <a:r>
              <a:rPr lang="ka-GE" sz="3600" dirty="0" smtClean="0"/>
              <a:t>კვლევის მიზანია არსებული პრობლემისა და მასთან დაკავშირებული სირთულეების შესწავლა, პრობლემის გადაჭრის ოპტიმალური გზების გამონახვა, რაც დაეხმარება მოსწავლეებს მათემატიკური ამოცანების ამოხსნაში და გააუმჯობესებს სწავლა-სწავლების პროცესის უკეთ წარმართვას.</a:t>
            </a:r>
          </a:p>
          <a:p>
            <a:endParaRPr lang="en-US" sz="4000" dirty="0">
              <a:solidFill>
                <a:srgbClr val="FF0000"/>
              </a:solidFill>
            </a:endParaRPr>
          </a:p>
        </p:txBody>
      </p:sp>
    </p:spTree>
    <p:extLst>
      <p:ext uri="{BB962C8B-B14F-4D97-AF65-F5344CB8AC3E}">
        <p14:creationId xmlns:p14="http://schemas.microsoft.com/office/powerpoint/2010/main" val="164561032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97" y="707054"/>
            <a:ext cx="12105501" cy="6150945"/>
          </a:xfrm>
        </p:spPr>
        <p:txBody>
          <a:bodyPr>
            <a:normAutofit/>
          </a:bodyPr>
          <a:lstStyle/>
          <a:p>
            <a:r>
              <a:rPr lang="ka-GE" sz="2800" dirty="0" smtClean="0">
                <a:solidFill>
                  <a:srgbClr val="FF0000"/>
                </a:solidFill>
              </a:rPr>
              <a:t>             კვლევის ამოცანაა  პასუხი გაეცეს შემდეგ კითხვებს:</a:t>
            </a:r>
            <a:br>
              <a:rPr lang="ka-GE" sz="2800" dirty="0" smtClean="0">
                <a:solidFill>
                  <a:srgbClr val="FF0000"/>
                </a:solidFill>
              </a:rPr>
            </a:br>
            <a:r>
              <a:rPr lang="ka-GE" sz="2800" dirty="0" smtClean="0">
                <a:solidFill>
                  <a:srgbClr val="FF0000"/>
                </a:solidFill>
              </a:rPr>
              <a:t/>
            </a:r>
            <a:br>
              <a:rPr lang="ka-GE" sz="2800" dirty="0" smtClean="0">
                <a:solidFill>
                  <a:srgbClr val="FF0000"/>
                </a:solidFill>
              </a:rPr>
            </a:br>
            <a:r>
              <a:rPr lang="ka-GE" sz="2800" dirty="0" smtClean="0"/>
              <a:t>1.რა კავშირშია გააზრებული კითხვა მათემატიკური ამოცანების ამოხსნასთან.</a:t>
            </a:r>
            <a:br>
              <a:rPr lang="ka-GE" sz="2800" dirty="0" smtClean="0"/>
            </a:br>
            <a:r>
              <a:rPr lang="ka-GE" sz="2800" dirty="0" smtClean="0"/>
              <a:t>2. ამოცანების ამოხსნისას აუცილებელია თუ არა  მოსწავლეებს ჰქონდეთ ტექსტის  შინაარსის მიხედვითა და მათემატიკური კუთხით გააზრების უნარი.</a:t>
            </a:r>
            <a:br>
              <a:rPr lang="ka-GE" sz="2800" dirty="0" smtClean="0"/>
            </a:br>
            <a:r>
              <a:rPr lang="ka-GE" sz="2800" dirty="0" smtClean="0"/>
              <a:t>3.მათემატიკური ამოცანების ამოხსნისას საჭიროა თუ არა ტექსტის შესაბამისი სქემებისა და ნახაზების შექმნა ამოცანის შინაარსიდან გამომდინარე.</a:t>
            </a:r>
            <a:br>
              <a:rPr lang="ka-GE" sz="2800" dirty="0" smtClean="0"/>
            </a:br>
            <a:r>
              <a:rPr lang="ka-GE" sz="2800" dirty="0" smtClean="0"/>
              <a:t>4. ამოცანების ამოხსნისას  მოსწავლემ უნდა შეძლოს თუ არა ტექსტიდან ამოცანების კომპონენტების : პირობის, კითხვის, ამოხსნის სტრატეგიებისა და პასუხის გამოყოფა. (ამოცანის დანაწევრება)</a:t>
            </a:r>
            <a:br>
              <a:rPr lang="ka-GE" sz="2800" dirty="0" smtClean="0"/>
            </a:br>
            <a:r>
              <a:rPr lang="ka-GE" sz="2800" dirty="0" smtClean="0"/>
              <a:t>5. როგორ გავითვალისწინოთ ინდივიდუალური თავისებურებები, რათა მოსწავლეს გაუადვილდეს ამოცანის პირობის გაგება-გააზრება.</a:t>
            </a:r>
            <a:endParaRPr lang="en-US" sz="2800" dirty="0"/>
          </a:p>
        </p:txBody>
      </p:sp>
      <p:sp>
        <p:nvSpPr>
          <p:cNvPr id="5" name="Rectangle 1"/>
          <p:cNvSpPr>
            <a:spLocks noChangeArrowheads="1"/>
          </p:cNvSpPr>
          <p:nvPr/>
        </p:nvSpPr>
        <p:spPr bwMode="auto">
          <a:xfrm>
            <a:off x="-1" y="-30777"/>
            <a:ext cx="12191999" cy="707886"/>
          </a:xfrm>
          <a:prstGeom prst="rect">
            <a:avLst/>
          </a:prstGeom>
          <a:solidFill>
            <a:schemeClr val="accent2">
              <a:lumMod val="40000"/>
              <a:lumOff val="60000"/>
            </a:schemeClr>
          </a:solid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a-GE" altLang="en-US" sz="3600" b="1" i="0" u="none" strike="noStrike" cap="none" normalizeH="0" baseline="0" dirty="0" smtClean="0">
                <a:ln>
                  <a:noFill/>
                </a:ln>
                <a:solidFill>
                  <a:schemeClr val="tx1"/>
                </a:solidFill>
                <a:effectLst/>
                <a:latin typeface="Sylfaen" panose="010A0502050306030303" pitchFamily="18" charset="0"/>
                <a:ea typeface="Times New Roman" panose="02020603050405020304" pitchFamily="18" charset="0"/>
                <a:cs typeface="Times New Roman" panose="02020603050405020304" pitchFamily="18" charset="0"/>
              </a:rPr>
              <a:t>                              </a:t>
            </a:r>
            <a:r>
              <a:rPr lang="ka-GE" altLang="en-US" sz="4000" b="1" dirty="0" smtClean="0">
                <a:latin typeface="Sylfaen" panose="010A0502050306030303" pitchFamily="18" charset="0"/>
                <a:ea typeface="Times New Roman" panose="02020603050405020304" pitchFamily="18" charset="0"/>
                <a:cs typeface="Times New Roman" panose="02020603050405020304" pitchFamily="18" charset="0"/>
              </a:rPr>
              <a:t>კ ვ ლ ე ვ ი ს    ა მ ო ც ა ნ ა</a:t>
            </a:r>
            <a:endParaRPr kumimoji="0" lang="en-US" altLang="en-US" sz="6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81866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solidFill>
            <a:schemeClr val="accent4">
              <a:lumMod val="40000"/>
              <a:lumOff val="60000"/>
            </a:schemeClr>
          </a:solidFill>
        </p:spPr>
        <p:txBody>
          <a:bodyPr/>
          <a:lstStyle/>
          <a:p>
            <a:r>
              <a:rPr lang="ka-GE" dirty="0" smtClean="0"/>
              <a:t>     რა არის ამოცანა?</a:t>
            </a:r>
            <a:endParaRPr lang="en-US" dirty="0"/>
          </a:p>
        </p:txBody>
      </p:sp>
      <p:sp>
        <p:nvSpPr>
          <p:cNvPr id="3" name="Content Placeholder 2"/>
          <p:cNvSpPr>
            <a:spLocks noGrp="1"/>
          </p:cNvSpPr>
          <p:nvPr>
            <p:ph idx="1"/>
          </p:nvPr>
        </p:nvSpPr>
        <p:spPr>
          <a:xfrm>
            <a:off x="0" y="1712739"/>
            <a:ext cx="12192000" cy="5244114"/>
          </a:xfrm>
          <a:solidFill>
            <a:schemeClr val="accent4">
              <a:lumMod val="60000"/>
              <a:lumOff val="40000"/>
            </a:schemeClr>
          </a:solidFill>
        </p:spPr>
        <p:txBody>
          <a:bodyPr/>
          <a:lstStyle/>
          <a:p>
            <a:pPr marL="0" indent="0">
              <a:buNone/>
            </a:pPr>
            <a:r>
              <a:rPr lang="ka-GE" dirty="0" smtClean="0"/>
              <a:t>  </a:t>
            </a:r>
          </a:p>
          <a:p>
            <a:r>
              <a:rPr lang="ka-GE" dirty="0" smtClean="0"/>
              <a:t>    მთავარი </a:t>
            </a:r>
            <a:r>
              <a:rPr lang="ka-GE" dirty="0"/>
              <a:t>სწავლებისას არის მეთოდი, ამოცანის გაგება- გააზრება კი ერთერთი შემადგენელია სწავლებისას. მოსწავლეებს გარკვეულ წილად უჭირთ მათემატიკის შესწავლა, რომ არაფერი ვთქვა  მისი შესწავლის აუცილებლობაზე. განსაკუთრებით ამოცანა. </a:t>
            </a:r>
            <a:endParaRPr lang="ka-GE" dirty="0" smtClean="0"/>
          </a:p>
          <a:p>
            <a:pPr marL="0" indent="0">
              <a:buNone/>
            </a:pPr>
            <a:r>
              <a:rPr lang="ka-GE" dirty="0"/>
              <a:t> </a:t>
            </a:r>
            <a:r>
              <a:rPr lang="ka-GE" dirty="0" smtClean="0"/>
              <a:t>        </a:t>
            </a:r>
            <a:r>
              <a:rPr lang="ka-GE" dirty="0" smtClean="0">
                <a:solidFill>
                  <a:srgbClr val="FF0000"/>
                </a:solidFill>
              </a:rPr>
              <a:t>რა </a:t>
            </a:r>
            <a:r>
              <a:rPr lang="ka-GE" dirty="0">
                <a:solidFill>
                  <a:srgbClr val="FF0000"/>
                </a:solidFill>
              </a:rPr>
              <a:t>არის ამოცანა? </a:t>
            </a:r>
            <a:r>
              <a:rPr lang="ka-GE" dirty="0"/>
              <a:t>მოსწავლეებს პირველ რიგში ვაცნობთ განმარტების სახით. პირობა, ამოხსნა. პასუხი. ეს სამი კომპონენტი განაპირობებს ამოცანის პირველი ნაბიჯების შესწავლას. შემდეგ იწყება უკვე ამოხსნის </a:t>
            </a:r>
            <a:r>
              <a:rPr lang="ka-GE" dirty="0" smtClean="0"/>
              <a:t>და </a:t>
            </a:r>
            <a:r>
              <a:rPr lang="ka-GE" dirty="0"/>
              <a:t>პირობის გააზრებაზე ფიქრი. </a:t>
            </a:r>
            <a:r>
              <a:rPr lang="ka-GE" dirty="0" smtClean="0"/>
              <a:t>იმისათვის, რომ ამოცანა ამოხსნას, მოსწავლეს უნდა შეეძლოს ერთმანეთისაგან განაცალკევოს ამოცანის პირობა და შეკითხვა და შეეძლოს ამოცანის პირობაში  მოცემული მონაცემების ანალიზი და დაკავშირება შეკითხვასთან.</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0422" y="0"/>
            <a:ext cx="5111578" cy="1825625"/>
          </a:xfrm>
          <a:prstGeom prst="rect">
            <a:avLst/>
          </a:prstGeom>
          <a:solidFill>
            <a:srgbClr val="FFC000"/>
          </a:solidFill>
        </p:spPr>
      </p:pic>
      <p:sp>
        <p:nvSpPr>
          <p:cNvPr id="5" name="TextBox 4"/>
          <p:cNvSpPr txBox="1"/>
          <p:nvPr/>
        </p:nvSpPr>
        <p:spPr>
          <a:xfrm>
            <a:off x="9590491" y="0"/>
            <a:ext cx="1950720" cy="400110"/>
          </a:xfrm>
          <a:prstGeom prst="rect">
            <a:avLst/>
          </a:prstGeom>
          <a:noFill/>
        </p:spPr>
        <p:txBody>
          <a:bodyPr wrap="square" rtlCol="0">
            <a:spAutoFit/>
          </a:bodyPr>
          <a:lstStyle/>
          <a:p>
            <a:r>
              <a:rPr lang="ka-GE" sz="2000" b="1" dirty="0" smtClean="0"/>
              <a:t>      ა მ ო ც ა ნ ა</a:t>
            </a:r>
            <a:endParaRPr lang="en-US" sz="2000" b="1" dirty="0"/>
          </a:p>
        </p:txBody>
      </p:sp>
      <p:sp>
        <p:nvSpPr>
          <p:cNvPr id="6" name="TextBox 5"/>
          <p:cNvSpPr txBox="1"/>
          <p:nvPr/>
        </p:nvSpPr>
        <p:spPr>
          <a:xfrm>
            <a:off x="9045146" y="476013"/>
            <a:ext cx="2496065" cy="369332"/>
          </a:xfrm>
          <a:prstGeom prst="rect">
            <a:avLst/>
          </a:prstGeom>
          <a:noFill/>
        </p:spPr>
        <p:txBody>
          <a:bodyPr wrap="square" rtlCol="0">
            <a:spAutoFit/>
          </a:bodyPr>
          <a:lstStyle/>
          <a:p>
            <a:r>
              <a:rPr lang="ka-GE" dirty="0" smtClean="0"/>
              <a:t>ამოცანის  პირობა</a:t>
            </a:r>
            <a:endParaRPr lang="en-US" dirty="0"/>
          </a:p>
        </p:txBody>
      </p:sp>
      <p:sp>
        <p:nvSpPr>
          <p:cNvPr id="8" name="TextBox 7"/>
          <p:cNvSpPr txBox="1"/>
          <p:nvPr/>
        </p:nvSpPr>
        <p:spPr>
          <a:xfrm>
            <a:off x="8365524" y="1135877"/>
            <a:ext cx="2743199" cy="369332"/>
          </a:xfrm>
          <a:prstGeom prst="rect">
            <a:avLst/>
          </a:prstGeom>
          <a:noFill/>
        </p:spPr>
        <p:txBody>
          <a:bodyPr wrap="square" rtlCol="0">
            <a:spAutoFit/>
          </a:bodyPr>
          <a:lstStyle/>
          <a:p>
            <a:r>
              <a:rPr lang="ka-GE" dirty="0" smtClean="0"/>
              <a:t>ამოცანის ამოხსნა</a:t>
            </a:r>
            <a:endParaRPr lang="en-US" dirty="0"/>
          </a:p>
        </p:txBody>
      </p:sp>
      <p:sp>
        <p:nvSpPr>
          <p:cNvPr id="9" name="TextBox 8"/>
          <p:cNvSpPr txBox="1"/>
          <p:nvPr/>
        </p:nvSpPr>
        <p:spPr>
          <a:xfrm>
            <a:off x="7302843" y="1527259"/>
            <a:ext cx="1742303" cy="369332"/>
          </a:xfrm>
          <a:prstGeom prst="rect">
            <a:avLst/>
          </a:prstGeom>
          <a:noFill/>
        </p:spPr>
        <p:txBody>
          <a:bodyPr wrap="square" rtlCol="0">
            <a:spAutoFit/>
          </a:bodyPr>
          <a:lstStyle/>
          <a:p>
            <a:r>
              <a:rPr lang="ka-GE" dirty="0" smtClean="0"/>
              <a:t>პ ა ს უ ხ ი</a:t>
            </a:r>
            <a:endParaRPr lang="en-US" dirty="0"/>
          </a:p>
        </p:txBody>
      </p:sp>
    </p:spTree>
    <p:extLst>
      <p:ext uri="{BB962C8B-B14F-4D97-AF65-F5344CB8AC3E}">
        <p14:creationId xmlns:p14="http://schemas.microsoft.com/office/powerpoint/2010/main" val="278104393"/>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2631988"/>
          </a:xfrm>
          <a:solidFill>
            <a:srgbClr val="D9F5F9"/>
          </a:solidFill>
        </p:spPr>
        <p:txBody>
          <a:bodyPr>
            <a:noAutofit/>
          </a:bodyPr>
          <a:lstStyle/>
          <a:p>
            <a:r>
              <a:rPr lang="ka-GE" sz="2400" dirty="0" smtClean="0"/>
              <a:t>     თავდაპირველად </a:t>
            </a:r>
            <a:r>
              <a:rPr lang="ka-GE" sz="2400" dirty="0"/>
              <a:t>საჭიროა მუშაობა იმაზე, რომ მოსწავლემ ტექსტიდან გამოყოს პირობა და შეკითხვა. ამის შემდეგ ვასწავლოთ როგორ უნდა ამოკრიბოს მონაცემები პირობიდან და როგორ უნდა გააკეთოს შემოკლებული ჩანაწერი; აგრეთვე, განსაზღვროს რამე მონაცემი ხომ არ აკლია პირობას,ან ზედმეტი ხომ არაა. მხოლოდ ამ ყველაფრის შემდეგ გადავდივართ სიმბოლოებით ჩაწერაზე. </a:t>
            </a:r>
            <a:r>
              <a:rPr lang="en-US" sz="2400" dirty="0"/>
              <a:t/>
            </a:r>
            <a:br>
              <a:rPr lang="en-US" sz="2400" dirty="0"/>
            </a:br>
            <a:r>
              <a:rPr lang="ka-GE" sz="2400" dirty="0" smtClean="0"/>
              <a:t>              </a:t>
            </a:r>
            <a:r>
              <a:rPr lang="ka-GE" sz="2400" dirty="0" smtClean="0">
                <a:solidFill>
                  <a:srgbClr val="FF0000"/>
                </a:solidFill>
              </a:rPr>
              <a:t>ანუ, ამოცანის ამოხსნის სწავლება გულისხმობს  3 ეტაპს:</a:t>
            </a:r>
            <a:endParaRPr lang="en-US" sz="2400" dirty="0">
              <a:solidFill>
                <a:srgbClr val="FF0000"/>
              </a:solidFill>
            </a:endParaRPr>
          </a:p>
        </p:txBody>
      </p:sp>
      <p:sp>
        <p:nvSpPr>
          <p:cNvPr id="3" name="Content Placeholder 2"/>
          <p:cNvSpPr>
            <a:spLocks noGrp="1"/>
          </p:cNvSpPr>
          <p:nvPr>
            <p:ph idx="1"/>
          </p:nvPr>
        </p:nvSpPr>
        <p:spPr>
          <a:xfrm>
            <a:off x="0" y="2631988"/>
            <a:ext cx="12192000" cy="4226011"/>
          </a:xfrm>
          <a:gradFill>
            <a:gsLst>
              <a:gs pos="100000">
                <a:srgbClr val="F7FDFA"/>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marL="514350" indent="-514350">
              <a:buAutoNum type="arabicPeriod"/>
            </a:pPr>
            <a:r>
              <a:rPr lang="ka-GE" dirty="0" smtClean="0"/>
              <a:t>ამოცანის ვიზუალიზაცია ანუ ამოცანის პირობის  გადმოცემა ხილული ობიექტების (ჩხირები, ქაღალდის ზოლები...)საშუალებით. (მასწავლებელი ამბობს ამოცანას და მოსწავლეები შესაბამისი რაოდენობის საგნებს ალაგებენ თავიანთ მერხებზე)</a:t>
            </a:r>
          </a:p>
          <a:p>
            <a:pPr marL="0" indent="0">
              <a:buNone/>
            </a:pPr>
            <a:r>
              <a:rPr lang="ka-GE" dirty="0" smtClean="0"/>
              <a:t>2. ამოცანის მოდელის შექმნა  ნახაზზე.(მოდელის დახატვა ძალიან ეფექტური სტრატეგიაა ამოცანის ამოსახსნელად.)</a:t>
            </a:r>
          </a:p>
          <a:p>
            <a:pPr marL="0" indent="0">
              <a:buNone/>
            </a:pPr>
            <a:r>
              <a:rPr lang="ka-GE" dirty="0" smtClean="0"/>
              <a:t>3.  ამოცანის ამოხსნის ჩაწერა სიმბოლოების(ციფრებისა დამოქმედებათა ნიშნების საშუალებით.</a:t>
            </a:r>
            <a:endParaRPr lang="en-US" dirty="0"/>
          </a:p>
        </p:txBody>
      </p:sp>
    </p:spTree>
    <p:extLst>
      <p:ext uri="{BB962C8B-B14F-4D97-AF65-F5344CB8AC3E}">
        <p14:creationId xmlns:p14="http://schemas.microsoft.com/office/powerpoint/2010/main" val="20324931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1089</TotalTime>
  <Words>1224</Words>
  <Application>Microsoft Office PowerPoint</Application>
  <PresentationFormat>Widescreen</PresentationFormat>
  <Paragraphs>146</Paragraphs>
  <Slides>23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Sylfaen</vt:lpstr>
      <vt:lpstr>Times New Roman</vt:lpstr>
      <vt:lpstr>Office Theme</vt:lpstr>
      <vt:lpstr>სსიპ ქ.ბათუმის  მე-6 ფიზიკა-მათემატიკის საჯარო სკოლა                   </vt:lpstr>
      <vt:lpstr>                                 ს ა რ ჩ ე ვ ი</vt:lpstr>
      <vt:lpstr>                                                შ ე ს ა ვ ა ლ ი                                                      ე ს გ- დან</vt:lpstr>
      <vt:lpstr>PowerPoint Presentation</vt:lpstr>
      <vt:lpstr>            საკვლევი საკითხის მიმოხილვა</vt:lpstr>
      <vt:lpstr>PowerPoint Presentation</vt:lpstr>
      <vt:lpstr>             კვლევის ამოცანაა  პასუხი გაეცეს შემდეგ კითხვებს:  1.რა კავშირშია გააზრებული კითხვა მათემატიკური ამოცანების ამოხსნასთან. 2. ამოცანების ამოხსნისას აუცილებელია თუ არა  მოსწავლეებს ჰქონდეთ ტექსტის  შინაარსის მიხედვითა და მათემატიკური კუთხით გააზრების უნარი. 3.მათემატიკური ამოცანების ამოხსნისას საჭიროა თუ არა ტექსტის შესაბამისი სქემებისა და ნახაზების შექმნა ამოცანის შინაარსიდან გამომდინარე. 4. ამოცანების ამოხსნისას  მოსწავლემ უნდა შეძლოს თუ არა ტექსტიდან ამოცანების კომპონენტების : პირობის, კითხვის, ამოხსნის სტრატეგიებისა და პასუხის გამოყოფა. (ამოცანის დანაწევრება) 5. როგორ გავითვალისწინოთ ინდივიდუალური თავისებურებები, რათა მოსწავლეს გაუადვილდეს ამოცანის პირობის გაგება-გააზრება.</vt:lpstr>
      <vt:lpstr>     რა არის ამოცანა?</vt:lpstr>
      <vt:lpstr>     თავდაპირველად საჭიროა მუშაობა იმაზე, რომ მოსწავლემ ტექსტიდან გამოყოს პირობა და შეკითხვა. ამის შემდეგ ვასწავლოთ როგორ უნდა ამოკრიბოს მონაცემები პირობიდან და როგორ უნდა გააკეთოს შემოკლებული ჩანაწერი; აგრეთვე, განსაზღვროს რამე მონაცემი ხომ არ აკლია პირობას,ან ზედმეტი ხომ არაა. მხოლოდ ამ ყველაფრის შემდეგ გადავდივართ სიმბოლოებით ჩაწერაზე.                ანუ, ამოცანის ამოხსნის სწავლება გულისხმობს  3 ეტაპს:</vt:lpstr>
      <vt:lpstr>  სულ არსებობს რამდენიმე სხვადასხვა ტიპის მოდელი (სქემა, ნახაზი),რომელთა დახმარებითაც მოსწავლე ამოცანას  ადვილად ამოხსნის.</vt:lpstr>
      <vt:lpstr>                        კვლევის  მეთოდები</vt:lpstr>
      <vt:lpstr>  </vt:lpstr>
      <vt:lpstr>                    გამოკითხვის ცხრილი                          ჩემი მასწავლებელი:</vt:lpstr>
      <vt:lpstr>                      კვლევის ინტერვენციები</vt:lpstr>
      <vt:lpstr>              ინტერვენციების  ანალიზი</vt:lpstr>
      <vt:lpstr>                  რატომ  თვლით რომ ამოცანის ამოხსნა რთულია? ამოცანის პირობის გაგების  მიჭირს მირჩევნია მაგალითის ამოხსნა.   </vt:lpstr>
      <vt:lpstr>     გამრავლებასთან დაკავშირებული ამოცანა   ლექსომ იყიდა 6 ვაშლი,3-ჯერ მეტი მსხალი ვიდრე ვაშლი და 2-ჯერ მეტი გარგარი, ვიდრე მსხალი. სულ რამდენი სხვადასხვა  ხილი უყიდია ლექსოს?</vt:lpstr>
      <vt:lpstr>                                   რამდენად რთული იყო ამოცანის ამოხსნა? 1.ამოცანის პირობის უკეთესად  გავიგე და არ გამიჭირდა ამოხსნა. 2.მირჩევნია მაგალითის ამოხსნა.   </vt:lpstr>
      <vt:lpstr>                   </vt:lpstr>
      <vt:lpstr>                                                                          რ ე კ ო მ ე ნ დ ა ც ი ე ბ ი       ვფიქრობთ, უმჯობესია დაწყებითი საფეხურის I, II , III  კლასებში განსაკუთრებული დრო  და ყურადღება დაეთმოს  კითხვის ტექნიკისა და წაკითხული ტექსტის   გაგება-გააზრების   უნარების   ჩამოყალიბებას, რათა მომდევნო კლასებში იგი პრობლემად არ გადაიქცეს.       სასურველია, რომ ამგვარი მუშაობა კლასში პარალელურად სხვადასხვა სასკოლო დისციპლინაში მიმდინარეობდეს.    კერძოდ , პრიორიტეტული გახდეს:          კავშირების დამყარება- განსახილველიმასალის დაკავშირება მოსწავლის პირად გამოცდილებასთან ან ადრე შესწავლილ მასალასთან.        შეკითხვების დასმა- ამოცანის ტექსტის კითხვის ყოველ ეტაპზე შეკითხვების დასმა.         ვიზუალიზაცია- დამხმარე სქემების, ნახზების აგება , ჩანახატების  გაკეთება. ·         მნიშვნელოვანი და მეორეხარისხოვანი ფაქტების განსაზღვრა. ·         თანაბარი სიძლიერის ტესტების შედგენა, რათა ზუსტად გამოჩნდეს სწავლის შედეგების ზრდა; ·          შემაჯამებელი ტესტირებების რაოდენობის გაზრდა; ·         სწავლის დასასრულის სპეციფიკიდან გამომდინარე (გაცდენები, დემოტივაცია, გადაღლა), შესაძლებელია გადანაცვლდეს  სასწავლო წლის ბოლოს  უფრო იოლი , მოსწავლეთათვის საინტერესო და სახალისო   მასალა. </vt:lpstr>
      <vt:lpstr>                      კვლევის ნაკლოვანებები</vt:lpstr>
      <vt:lpstr>                               დ ა ს კ ვ ნ ა</vt:lpstr>
      <vt:lpstr>              გამოყენებული ლიტერატურა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teacher</dc:creator>
  <cp:lastModifiedBy>teacher</cp:lastModifiedBy>
  <cp:revision>118</cp:revision>
  <dcterms:created xsi:type="dcterms:W3CDTF">2017-08-25T09:49:01Z</dcterms:created>
  <dcterms:modified xsi:type="dcterms:W3CDTF">2019-07-01T22:31:57Z</dcterms:modified>
</cp:coreProperties>
</file>