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170-4198-8090-1F2022234C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170-4198-8090-1F2022234CF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170-4198-8090-1F2022234C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170-4198-8090-1F2022234CF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იაზრებს</c:v>
                </c:pt>
                <c:pt idx="1">
                  <c:v>ვერ იაზრებს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0.8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170-4198-8090-1F2022234CF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C1C-4BBE-BF70-57448BE223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C1C-4BBE-BF70-57448BE223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C1C-4BBE-BF70-57448BE2233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C1C-4BBE-BF70-57448BE2233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კითხულობს</c:v>
                </c:pt>
                <c:pt idx="1">
                  <c:v>არ კითხულობს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1C-4BBE-BF70-57448BE2233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C7B-449C-8717-3B385AE4D3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C7B-449C-8717-3B385AE4D3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C7B-449C-8717-3B385AE4D3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C7B-449C-8717-3B385AE4D3D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სათავგადასავლო</c:v>
                </c:pt>
                <c:pt idx="1">
                  <c:v>იუმორისტული</c:v>
                </c:pt>
                <c:pt idx="2">
                  <c:v>დეტექტივები</c:v>
                </c:pt>
                <c:pt idx="3">
                  <c:v>შემეცნებითი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0.15</c:v>
                </c:pt>
                <c:pt idx="3" formatCode="General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C7B-449C-8717-3B385AE4D3D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რთული შინაარსი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1"/>
                <c:pt idx="0">
                  <c:v>ტექსტის გააზრების გამომწვევი მიზეზები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0%">
                  <c:v>0.4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08-44DD-92DE-786FCBE588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უცხო სიტყვები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1"/>
                <c:pt idx="0">
                  <c:v>ტექსტის გააზრების გამომწვევი მიზეზები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 formatCode="0%">
                  <c:v>0.6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08-44DD-92DE-786FCBE588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1"/>
                <c:pt idx="0">
                  <c:v>ტექსტის გააზრების გამომწვევი მიზეზები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08-44DD-92DE-786FCBE588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94097992"/>
        <c:axId val="494096024"/>
      </c:barChart>
      <c:catAx>
        <c:axId val="494097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096024"/>
        <c:crosses val="autoZero"/>
        <c:auto val="1"/>
        <c:lblAlgn val="ctr"/>
        <c:lblOffset val="100"/>
        <c:noMultiLvlLbl val="0"/>
      </c:catAx>
      <c:valAx>
        <c:axId val="49409602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94097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/>
              <a:t>დაკვირვების</a:t>
            </a:r>
            <a:r>
              <a:rPr lang="ka-GE" baseline="0"/>
              <a:t> ანალიზი</a:t>
            </a:r>
            <a:endParaRPr lang="en-US"/>
          </a:p>
        </c:rich>
      </c:tx>
      <c:layout>
        <c:manualLayout>
          <c:xMode val="edge"/>
          <c:yMode val="edge"/>
          <c:x val="0.31346638961796441"/>
          <c:y val="1.1904761904761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62962962962962E-2"/>
          <c:y val="0.17343269591301089"/>
          <c:w val="0.97453703703703709"/>
          <c:h val="0.703895763029621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პრეტესტი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2"/>
                <c:pt idx="0">
                  <c:v>ლექსიკური მარაგი</c:v>
                </c:pt>
                <c:pt idx="1">
                  <c:v>გაგება-გააზრება 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0.45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93-4BE0-9B95-34EA6642C94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პოსტტესტი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2"/>
                <c:pt idx="0">
                  <c:v>ლექსიკური მარაგი</c:v>
                </c:pt>
                <c:pt idx="1">
                  <c:v>გაგება-გააზრება 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0.65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93-4BE0-9B95-34EA6642C94D}"/>
            </c:ext>
          </c:extLst>
        </c:ser>
        <c:ser>
          <c:idx val="2"/>
          <c:order val="2"/>
          <c:tx>
            <c:strRef>
              <c:f>Sheet1!$E$3</c:f>
              <c:strCache>
                <c:ptCount val="1"/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2"/>
                <c:pt idx="0">
                  <c:v>ლექსიკური მარაგი</c:v>
                </c:pt>
                <c:pt idx="1">
                  <c:v>გაგება-გააზრება </c:v>
                </c:pt>
              </c:strCache>
            </c:strRef>
          </c:cat>
          <c:val>
            <c:numRef>
              <c:f>Sheet1!$E$4:$E$9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FC93-4BE0-9B95-34EA6642C94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07564680"/>
        <c:axId val="507573208"/>
      </c:barChart>
      <c:catAx>
        <c:axId val="507564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7573208"/>
        <c:crosses val="autoZero"/>
        <c:auto val="1"/>
        <c:lblAlgn val="ctr"/>
        <c:lblOffset val="100"/>
        <c:noMultiLvlLbl val="0"/>
      </c:catAx>
      <c:valAx>
        <c:axId val="5075732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07564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3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7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7182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6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9367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0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62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4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7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9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0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5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9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7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7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92FAE-06D2-4EB5-AE98-98335D8E026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CCB5CE-0733-4F2E-AA68-B682A8679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3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291" y="748146"/>
            <a:ext cx="8925098" cy="2961958"/>
          </a:xfrm>
        </p:spPr>
        <p:txBody>
          <a:bodyPr>
            <a:normAutofit/>
          </a:bodyPr>
          <a:lstStyle/>
          <a:p>
            <a:pPr algn="l"/>
            <a:r>
              <a:rPr lang="ka-GE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წაკითხული </a:t>
            </a:r>
            <a:r>
              <a:rPr lang="ka-GE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ტექსტის  </a:t>
            </a:r>
            <a:r>
              <a:rPr lang="ka-GE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გაგება–გააზრებასთან </a:t>
            </a:r>
            <a:r>
              <a:rPr lang="ka-GE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დაკავშირებული პრობლემები და მათი გადაჭრის </a:t>
            </a:r>
            <a:r>
              <a:rPr lang="ka-GE" sz="2800" b="1">
                <a:solidFill>
                  <a:schemeClr val="tx1">
                    <a:lumMod val="95000"/>
                    <a:lumOff val="5000"/>
                  </a:schemeClr>
                </a:solidFill>
              </a:rPr>
              <a:t>გზები </a:t>
            </a:r>
            <a:r>
              <a:rPr lang="ka-GE" sz="28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მე-5ა </a:t>
            </a:r>
            <a:r>
              <a:rPr lang="ka-GE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კლასში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ka-GE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2018-2019 სასწავლო წელი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6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8538" y="0"/>
            <a:ext cx="6096000" cy="52445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ea typeface="Calibri" panose="020F0502020204030204" pitchFamily="34" charset="0"/>
              <a:cs typeface="Sylfaen" panose="010A0502050306030303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ea typeface="Calibri" panose="020F0502020204030204" pitchFamily="34" charset="0"/>
              <a:cs typeface="Sylfaen" panose="010A0502050306030303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ea typeface="Calibri" panose="020F0502020204030204" pitchFamily="34" charset="0"/>
              <a:cs typeface="Sylfaen" panose="010A0502050306030303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dirty="0" smtClean="0">
                <a:ea typeface="Calibri" panose="020F0502020204030204" pitchFamily="34" charset="0"/>
                <a:cs typeface="Sylfaen" panose="010A0502050306030303" pitchFamily="18" charset="0"/>
              </a:rPr>
              <a:t>მონაცემთა</a:t>
            </a:r>
            <a:r>
              <a:rPr lang="ka-G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ანალიზისას გამოიკვეთა რამდენიმე მნიშვნელოვანი მიგნება: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მოსწავლეს,რომელსაც უჭირს ტექსტის გაგება-გააზრება,დაბალი აკადემიური მოსწრება აქვს ყველა საგანში;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ტექსტის გაგება-გააზრებასთნ დაკავშირებული პრობლემის გამო დაქვეითებული აქვს მოტივაცია;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წაკითხული და </a:t>
            </a: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აზრის გამოტანა არ არის დამოკიდებული ტექსტის ტიპზე საინფორმაციოა თუ მხატრული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მშობლებმა არ იციან როგორ უნდა შეუწყონ ხელი შვილის წიგნების დონის ამაყლებას,წაკითხული ტექსტის გაგება-გააზრების უნარს განვითარებას.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42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083" y="114643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a-GE" dirty="0"/>
              <a:t>მონაცემთა ანალიზის შემდეგ დავგეგმე შემდეგი სახის ინტერვენციები:</a:t>
            </a:r>
            <a:endParaRPr lang="en-US" dirty="0"/>
          </a:p>
          <a:p>
            <a:pPr lvl="0"/>
            <a:r>
              <a:rPr lang="ka-GE" dirty="0"/>
              <a:t>სხვადასხვა სახალისო,სააზროვნო უნარებზე გათვლილი აქტივობის დაგეგმვა და განხორციელება წიგნიერების დონის ასამაღლებლად.</a:t>
            </a:r>
            <a:endParaRPr lang="en-US" dirty="0"/>
          </a:p>
          <a:p>
            <a:pPr lvl="0"/>
            <a:r>
              <a:rPr lang="ka-GE" dirty="0"/>
              <a:t>ახალი მეთოდების შეტანა და მეტი ყურადღების დათმობა ტექსტის გააზრებაზე</a:t>
            </a:r>
            <a:endParaRPr lang="en-US" dirty="0"/>
          </a:p>
          <a:p>
            <a:pPr lvl="0"/>
            <a:r>
              <a:rPr lang="ka-GE" dirty="0"/>
              <a:t>სხვადასხვა მეთოდის გამოყენებით ლექსიკური მარაგის გამდიდრება</a:t>
            </a:r>
            <a:endParaRPr lang="en-US" dirty="0"/>
          </a:p>
          <a:p>
            <a:pPr lvl="0"/>
            <a:r>
              <a:rPr lang="ka-GE" dirty="0"/>
              <a:t>კლასის ბიბლიოთეკისა და კომფორტული გარემოს შექმნა.</a:t>
            </a:r>
            <a:endParaRPr lang="en-US" dirty="0"/>
          </a:p>
          <a:p>
            <a:pPr lvl="0"/>
            <a:r>
              <a:rPr lang="ka-GE" dirty="0"/>
              <a:t>მშობელთა ჩართულობის გაზრდა მოზარდთა წიგნიერების დონის ასამალებლად.</a:t>
            </a:r>
            <a:endParaRPr lang="en-US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9344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>             ინტერვენციის </a:t>
            </a:r>
            <a:r>
              <a:rPr lang="ka-GE" dirty="0"/>
              <a:t>შედეგები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კვლევის </a:t>
            </a:r>
            <a:r>
              <a:rPr lang="ka-GE" dirty="0" smtClean="0"/>
              <a:t>დაწყებისა </a:t>
            </a:r>
            <a:r>
              <a:rPr lang="ka-GE" dirty="0"/>
              <a:t>და დასრულების (პროტესტი და </a:t>
            </a:r>
            <a:r>
              <a:rPr lang="ka-GE" dirty="0" err="1"/>
              <a:t>პოსტტესტი</a:t>
            </a:r>
            <a:r>
              <a:rPr lang="ka-GE" dirty="0"/>
              <a:t>) დროს შესრულებული თხრობითი ტექსტის გაგება-გააზრების შედეგები</a:t>
            </a:r>
            <a:r>
              <a:rPr lang="ka-GE" dirty="0" smtClean="0"/>
              <a:t>.</a:t>
            </a:r>
          </a:p>
          <a:p>
            <a:r>
              <a:rPr lang="ka-GE" dirty="0" smtClean="0"/>
              <a:t> ანალიზის  </a:t>
            </a:r>
            <a:r>
              <a:rPr lang="ka-GE" dirty="0"/>
              <a:t>შედეგად გამოვლინდა</a:t>
            </a:r>
            <a:r>
              <a:rPr lang="ka-GE" dirty="0" smtClean="0"/>
              <a:t>, რომ </a:t>
            </a:r>
            <a:r>
              <a:rPr lang="ka-GE" dirty="0" err="1" smtClean="0"/>
              <a:t>პრეტესტში</a:t>
            </a:r>
            <a:r>
              <a:rPr lang="ka-GE" dirty="0" smtClean="0"/>
              <a:t> მიღებული </a:t>
            </a:r>
            <a:r>
              <a:rPr lang="ka-GE" dirty="0"/>
              <a:t>შედეგები მნიშვნელოვნად განსხვავდება </a:t>
            </a:r>
            <a:r>
              <a:rPr lang="ka-GE" dirty="0" err="1"/>
              <a:t>პოსტტესტში</a:t>
            </a:r>
            <a:r>
              <a:rPr lang="ka-GE" dirty="0"/>
              <a:t>  მიღებული </a:t>
            </a:r>
            <a:r>
              <a:rPr lang="ka-GE" dirty="0" smtClean="0"/>
              <a:t>შედეგებისგან</a:t>
            </a:r>
            <a:r>
              <a:rPr lang="ka-G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2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424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a-GE" smtClean="0"/>
              <a:t> დასკვნის </a:t>
            </a:r>
            <a:r>
              <a:rPr lang="ka-GE" dirty="0"/>
              <a:t>სახით შეიძლება ვთქვა</a:t>
            </a:r>
            <a:r>
              <a:rPr lang="ka-GE" dirty="0" smtClean="0"/>
              <a:t>, რომ </a:t>
            </a:r>
            <a:r>
              <a:rPr lang="ka-GE" dirty="0"/>
              <a:t>ყველა ინტერვენცია</a:t>
            </a:r>
            <a:r>
              <a:rPr lang="ka-GE" dirty="0" smtClean="0"/>
              <a:t>, რომლებიც </a:t>
            </a:r>
            <a:r>
              <a:rPr lang="ka-GE" dirty="0"/>
              <a:t>შევიმუშავე და განვახორციელე, აღმოჩნდა წარმატებული და ეფექტიანი </a:t>
            </a:r>
            <a:r>
              <a:rPr lang="ka-GE" dirty="0" smtClean="0"/>
              <a:t>მოსწავლეებისთვის. კვლევამ </a:t>
            </a:r>
            <a:r>
              <a:rPr lang="ka-GE" dirty="0"/>
              <a:t>რეალურად </a:t>
            </a:r>
            <a:r>
              <a:rPr lang="ka-GE" dirty="0" smtClean="0"/>
              <a:t>გამოავლინა, რა </a:t>
            </a:r>
            <a:r>
              <a:rPr lang="ka-GE" dirty="0"/>
              <a:t>უჭირდათ </a:t>
            </a:r>
            <a:r>
              <a:rPr lang="ka-GE" dirty="0" smtClean="0"/>
              <a:t>მოზარდებს. ასევე, ნათლად </a:t>
            </a:r>
            <a:r>
              <a:rPr lang="ka-GE" dirty="0"/>
              <a:t>დამანახა </a:t>
            </a:r>
            <a:r>
              <a:rPr lang="ka-GE" dirty="0" smtClean="0"/>
              <a:t>პრობლემის არსი და გამოავლინა </a:t>
            </a:r>
            <a:r>
              <a:rPr lang="ka-GE" dirty="0"/>
              <a:t>ამ პრობლემის გამომწვევი ძირითადი მიზეზები</a:t>
            </a:r>
            <a:r>
              <a:rPr lang="ka-GE" dirty="0" smtClean="0"/>
              <a:t>, რომელთა </a:t>
            </a:r>
            <a:r>
              <a:rPr lang="ka-GE" dirty="0"/>
              <a:t>გადაჭრაც არსებულ რეალობაში  შესაძლებელი აღმოჩნდა.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8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dirty="0"/>
              <a:t>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a-GE" sz="1400" b="1" dirty="0" smtClean="0"/>
              <a:t>როგორ </a:t>
            </a:r>
            <a:r>
              <a:rPr lang="ka-GE" sz="1400" b="1" dirty="0"/>
              <a:t>და რას სწავლობენ მოზარდები? რამდენად ესმით მათ ის, რასაც კითხულობენ? კიდევ სხვა მრავალი კითხვა დამებადა ბავშვებთან მუშაობის დროს. სწორედ, ამან გადამაწყვეტინა ჩამეტერებინა კვლევა თემაზე: წაკითხული ტექსტის გაგება-გააზრებასთან დაკავშირებული პრობლემები და მათი გადაჭრის გზები</a:t>
            </a:r>
            <a:r>
              <a:rPr lang="ka-GE" sz="1400" b="1" dirty="0" smtClean="0"/>
              <a:t>.</a:t>
            </a:r>
            <a:endParaRPr lang="en-US" sz="1400" b="1" dirty="0" smtClean="0"/>
          </a:p>
          <a:p>
            <a:pPr marL="0" indent="0">
              <a:buNone/>
            </a:pPr>
            <a:r>
              <a:rPr lang="ka-GE" sz="1400" b="1" dirty="0" smtClean="0"/>
              <a:t>კვლევის </a:t>
            </a:r>
            <a:r>
              <a:rPr lang="ka-GE" sz="1400" b="1" dirty="0"/>
              <a:t>მიზნები: </a:t>
            </a:r>
            <a:endParaRPr lang="en-US" sz="1400" b="1" dirty="0"/>
          </a:p>
          <a:p>
            <a:pPr lvl="0"/>
            <a:r>
              <a:rPr lang="ka-GE" sz="1400" b="1" dirty="0"/>
              <a:t>პრობლემური საკითხის იდენტიფიცირება; </a:t>
            </a:r>
            <a:endParaRPr lang="en-US" sz="1400" b="1" dirty="0"/>
          </a:p>
          <a:p>
            <a:pPr lvl="0"/>
            <a:r>
              <a:rPr lang="ka-GE" sz="1400" b="1" dirty="0"/>
              <a:t>გამომწვევი მიზეზების დეტალურად შესწავლა;</a:t>
            </a:r>
            <a:endParaRPr lang="en-US" sz="1400" b="1" dirty="0"/>
          </a:p>
          <a:p>
            <a:pPr lvl="0"/>
            <a:r>
              <a:rPr lang="ka-GE" sz="1400" b="1" dirty="0"/>
              <a:t>პრობლემის მოგვარებისათვის სათანადო ინტერვენციების განხორციელება.</a:t>
            </a:r>
            <a:endParaRPr lang="en-US" sz="1400" b="1" dirty="0"/>
          </a:p>
          <a:p>
            <a:r>
              <a:rPr lang="ka-GE" sz="1400" b="1" dirty="0"/>
              <a:t>სამიზნე ჯგუფი:  მე-5 კლასის მოსწავლეები( აგრეთვე, მშობლები და რამდენიმე კოლეგა</a:t>
            </a:r>
            <a:r>
              <a:rPr lang="ka-GE" sz="1400" b="1" dirty="0" smtClean="0"/>
              <a:t>).</a:t>
            </a:r>
            <a:endParaRPr lang="en-US" sz="1400" b="1" dirty="0" smtClean="0"/>
          </a:p>
          <a:p>
            <a:pPr marL="0" indent="0">
              <a:buNone/>
            </a:pPr>
            <a:r>
              <a:rPr lang="ka-GE" sz="1400" b="1" dirty="0" smtClean="0"/>
              <a:t>საკვლევი თემის მთავარი მიზანი: მე-5 კლასში ტექსტის გაგება-გააზრების უნარის განვითარება.</a:t>
            </a:r>
            <a:endParaRPr lang="en-US" sz="1400" b="1" dirty="0"/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5421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400" b="1" dirty="0"/>
              <a:t/>
            </a:r>
            <a:br>
              <a:rPr lang="en-US" sz="1400" b="1" dirty="0"/>
            </a:b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3048000" y="1650244"/>
            <a:ext cx="6096000" cy="35617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ea typeface="Calibri" panose="020F0502020204030204" pitchFamily="34" charset="0"/>
                <a:cs typeface="Times New Roman" panose="02020603050405020304" pitchFamily="18" charset="0"/>
              </a:rPr>
              <a:t>ჩემი პირადი გამოცდილებისა და კოლეგებთან კონსულტაციის საფუძველზე გამოიკვეთა პრობლემის გამომწვევი სავარაუდო მიზეზები.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sz="1600" dirty="0"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პრობლემის გამომწვევი სავარაუდო მიზეზები: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ლექსიკური მარაგის ნაკლებობა;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მოტივაციის ნაკლებობა;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ყურადღების დეფიციტი;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ტექსტის კითხვა გააზრების გარეშე;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წიგნიერების დაბალი დონე;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თვითშეფასების დაბალი დონე;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ka-GE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მშობელთა ნაკლები ჩართულობა.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239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7360" y="2726575"/>
            <a:ext cx="7406640" cy="1392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b="1" dirty="0">
                <a:ea typeface="Calibri" panose="020F0502020204030204" pitchFamily="34" charset="0"/>
                <a:cs typeface="Times New Roman" panose="02020603050405020304" pitchFamily="18" charset="0"/>
              </a:rPr>
              <a:t>ლიტერატურის მიმოხილვა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dirty="0">
                <a:ea typeface="Calibri" panose="020F0502020204030204" pitchFamily="34" charset="0"/>
                <a:cs typeface="Times New Roman" panose="02020603050405020304" pitchFamily="18" charset="0"/>
              </a:rPr>
              <a:t>საკვლევი თემის უკეთ გააზრებასა და ინტერვენციების დასაგეგმად გადავწყვიტე გავცნობოდი შესაბამისს ლიტერატურას აღნიშნულ საკთხთან დაკავშირებით.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20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b="1" dirty="0"/>
              <a:t>კვლევის მეთოდები და ინსტრუმენტები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792778" y="1666869"/>
            <a:ext cx="6096000" cy="3235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1400" dirty="0">
                <a:ea typeface="Calibri" panose="020F0502020204030204" pitchFamily="34" charset="0"/>
                <a:cs typeface="Times New Roman" panose="02020603050405020304" pitchFamily="18" charset="0"/>
              </a:rPr>
              <a:t>კვლევის პროცესში </a:t>
            </a:r>
            <a:r>
              <a:rPr lang="ka-GE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გამოვიყენე როგორც </a:t>
            </a:r>
            <a:r>
              <a:rPr lang="ka-GE" sz="1400" dirty="0">
                <a:ea typeface="Calibri" panose="020F0502020204030204" pitchFamily="34" charset="0"/>
                <a:cs typeface="Times New Roman" panose="02020603050405020304" pitchFamily="18" charset="0"/>
              </a:rPr>
              <a:t>თვისობრივი, ისე რაოდენობრივი კვლევის მეთოდები.ამ მეთოდების გამოყენებამ საშუალება მომცა გამომეკვლია სამიზნე ჯგუფების ( მოსავლეები, მშობლები, მასწავლებლები) დამოკიდებულება და პოზიცია საკვლევ საკითხთან დაკავშირებით.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a-GE" sz="1400" dirty="0">
                <a:ea typeface="Calibri" panose="020F0502020204030204" pitchFamily="34" charset="0"/>
                <a:cs typeface="Times New Roman" panose="02020603050405020304" pitchFamily="18" charset="0"/>
              </a:rPr>
              <a:t>   თვისობრივი კვლევისას გამოვიყენე შემდეგი ინსტრუმენტები: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ka-GE" sz="1400" dirty="0">
                <a:ea typeface="Calibri" panose="020F0502020204030204" pitchFamily="34" charset="0"/>
                <a:cs typeface="Times New Roman" panose="02020603050405020304" pitchFamily="18" charset="0"/>
              </a:rPr>
              <a:t>დაკვირვება;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ka-GE" sz="1400" dirty="0">
                <a:ea typeface="Calibri" panose="020F0502020204030204" pitchFamily="34" charset="0"/>
                <a:cs typeface="Times New Roman" panose="02020603050405020304" pitchFamily="18" charset="0"/>
              </a:rPr>
              <a:t>ინტერვიუ;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ka-GE" sz="1400" dirty="0">
                <a:ea typeface="Calibri" panose="020F0502020204030204" pitchFamily="34" charset="0"/>
                <a:cs typeface="Times New Roman" panose="02020603050405020304" pitchFamily="18" charset="0"/>
              </a:rPr>
              <a:t>ფოკუს ჯგუფი.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725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>
                <a:solidFill>
                  <a:srgbClr val="FF0000"/>
                </a:solidFill>
              </a:rPr>
              <a:t> 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ka-GE" b="1" dirty="0">
                <a:solidFill>
                  <a:srgbClr val="FF0000"/>
                </a:solidFill>
              </a:rPr>
              <a:t>  კვლევის მონაცემთა ანალიზი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312461"/>
              </p:ext>
            </p:extLst>
          </p:nvPr>
        </p:nvGraphicFramePr>
        <p:xfrm>
          <a:off x="677334" y="2335876"/>
          <a:ext cx="7918026" cy="363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394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1800" dirty="0">
                <a:solidFill>
                  <a:srgbClr val="FF0000"/>
                </a:solidFill>
              </a:rPr>
              <a:t>29 მოსწავლიდან: კითხვა უყვარს 20%-ს, არ კითხულობს 80%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310703"/>
              </p:ext>
            </p:extLst>
          </p:nvPr>
        </p:nvGraphicFramePr>
        <p:xfrm>
          <a:off x="611361" y="1687483"/>
          <a:ext cx="8233381" cy="370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7306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1400" dirty="0">
                <a:solidFill>
                  <a:srgbClr val="FF0000"/>
                </a:solidFill>
              </a:rPr>
              <a:t>კითხვაზე რა თემაზე დაწერილი წიგნები უყვართ?მოსწავლეებმა განაცხადეს: 50%-მა სათავგადასავლო, 25% -მა იუმორიტულმა, დეტექტივები15%, შემეცნებითი10%.</a:t>
            </a:r>
            <a:r>
              <a:rPr lang="en-US" sz="1400" dirty="0">
                <a:solidFill>
                  <a:srgbClr val="FF0000"/>
                </a:solidFill>
              </a:rPr>
              <a:t/>
            </a:r>
            <a:br>
              <a:rPr lang="en-US" sz="1400" dirty="0">
                <a:solidFill>
                  <a:srgbClr val="FF0000"/>
                </a:solidFill>
              </a:rPr>
            </a:br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561611"/>
              </p:ext>
            </p:extLst>
          </p:nvPr>
        </p:nvGraphicFramePr>
        <p:xfrm>
          <a:off x="744365" y="1687483"/>
          <a:ext cx="8299882" cy="3697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301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1600" dirty="0">
                <a:solidFill>
                  <a:srgbClr val="FF0000"/>
                </a:solidFill>
              </a:rPr>
              <a:t>მოსწავლები  კითხვის დროს ინტერესის დაკარგვას,  უკავშირებენ მათთვის გაუგებარ თემას, დიდტანიან წიგნებს, რომელთა დასრულებასაც დიდ დროს  ანდომებენ. მათი აზრით, ტექსტის გააზრებას აფერხებს ტექსტის რთული შინაარსიდა უცხო სიტყვები:</a:t>
            </a:r>
            <a:r>
              <a:rPr lang="en-US" sz="1600" dirty="0">
                <a:solidFill>
                  <a:srgbClr val="FF0000"/>
                </a:solidFill>
              </a:rPr>
              <a:t/>
            </a:r>
            <a:br>
              <a:rPr lang="en-US" sz="1600" dirty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24757"/>
              </p:ext>
            </p:extLst>
          </p:nvPr>
        </p:nvGraphicFramePr>
        <p:xfrm>
          <a:off x="1068562" y="1930400"/>
          <a:ext cx="7393795" cy="3564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57318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37</TotalTime>
  <Words>474</Words>
  <Application>Microsoft Office PowerPoint</Application>
  <PresentationFormat>Widescreen</PresentationFormat>
  <Paragraphs>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Sylfaen</vt:lpstr>
      <vt:lpstr>Symbol</vt:lpstr>
      <vt:lpstr>Times New Roman</vt:lpstr>
      <vt:lpstr>Trebuchet MS</vt:lpstr>
      <vt:lpstr>Wingdings</vt:lpstr>
      <vt:lpstr>Wingdings 3</vt:lpstr>
      <vt:lpstr>Facet</vt:lpstr>
      <vt:lpstr>წაკითხული ტექსტის   გაგება–გააზრებასთან დაკავშირებული პრობლემები და მათი გადაჭრის გზები მე-5ა კლასში 2018-2019 სასწავლო წელი </vt:lpstr>
      <vt:lpstr> </vt:lpstr>
      <vt:lpstr> </vt:lpstr>
      <vt:lpstr>PowerPoint Presentation</vt:lpstr>
      <vt:lpstr>კვლევის მეთოდები და ინსტრუმენტები</vt:lpstr>
      <vt:lpstr>    კვლევის მონაცემთა ანალიზი </vt:lpstr>
      <vt:lpstr>29 მოსწავლიდან: კითხვა უყვარს 20%-ს, არ კითხულობს 80% </vt:lpstr>
      <vt:lpstr>კითხვაზე რა თემაზე დაწერილი წიგნები უყვართ?მოსწავლეებმა განაცხადეს: 50%-მა სათავგადასავლო, 25% -მა იუმორიტულმა, დეტექტივები15%, შემეცნებითი10%. </vt:lpstr>
      <vt:lpstr>მოსწავლები  კითხვის დროს ინტერესის დაკარგვას,  უკავშირებენ მათთვის გაუგებარ თემას, დიდტანიან წიგნებს, რომელთა დასრულებასაც დიდ დროს  ანდომებენ. მათი აზრით, ტექსტის გააზრებას აფერხებს ტექსტის რთული შინაარსიდა უცხო სიტყვები: </vt:lpstr>
      <vt:lpstr>PowerPoint Presentation</vt:lpstr>
      <vt:lpstr>PowerPoint Presentation</vt:lpstr>
      <vt:lpstr>               ინტერვენციის შედეგები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წაკითხული ტექსტის  ტექსტის გაგება–გააზრებისთან დაკავშირებული პრობლემები და მათი გადაჭრის გზები მე-5 კლასში 2018-2019 სასწავლო წელი</dc:title>
  <dc:creator>User</dc:creator>
  <cp:lastModifiedBy>teacher3688</cp:lastModifiedBy>
  <cp:revision>13</cp:revision>
  <dcterms:created xsi:type="dcterms:W3CDTF">2019-06-11T21:13:02Z</dcterms:created>
  <dcterms:modified xsi:type="dcterms:W3CDTF">2019-06-27T08:07:26Z</dcterms:modified>
</cp:coreProperties>
</file>