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1940938"/>
            <a:ext cx="701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       სსიპ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ქალაქ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ბათუმის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№6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ფიზიკა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მათემატიკის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საჯარო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სკოლის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დაწყებითი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კლასის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მასწავლებლის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ლია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დავითაძის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პედაგოგიური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პრაქტიკის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კვლევის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ანგარიში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a-GE" sz="1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a-G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                    მხატვრული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ტექსტის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გაგება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გააზრების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უნარის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განვითარება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b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ქართული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ენისა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და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ლიტერატურის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გაკვეთილზე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კლასში</a:t>
            </a:r>
            <a:endParaRPr kumimoji="0" lang="ka-G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áááá á¤ááááá-ááááááá¢áááá¡ á¡áá¯áá á á¡áááá-áá¡ á¡á£á áááá¡ á¨ááááá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971800" y="5943600"/>
            <a:ext cx="336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2018-2019 სასწავლო წელი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         </a:t>
            </a:r>
            <a:r>
              <a:rPr lang="ka-GE" sz="3600" b="1" dirty="0" smtClean="0">
                <a:solidFill>
                  <a:srgbClr val="FF0000"/>
                </a:solidFill>
              </a:rPr>
              <a:t>მადლობა ყურადღებისთვის,</a:t>
            </a:r>
            <a:br>
              <a:rPr lang="ka-GE" sz="3600" b="1" dirty="0" smtClean="0">
                <a:solidFill>
                  <a:srgbClr val="FF0000"/>
                </a:solidFill>
              </a:rPr>
            </a:br>
            <a:r>
              <a:rPr lang="ka-GE" sz="3600" b="1" dirty="0" smtClean="0">
                <a:solidFill>
                  <a:srgbClr val="FF0000"/>
                </a:solidFill>
              </a:rPr>
              <a:t>               ყველას    წარმატებები!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1747" name="Picture 3" descr="D:\super gif\ღიმილები\smail7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03859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-851666"/>
            <a:ext cx="8534400" cy="776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32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Sylfaen" pitchFamily="18" charset="0"/>
              </a:rPr>
              <a:t>                               კ</a:t>
            </a:r>
            <a:r>
              <a:rPr kumimoji="0" lang="ka-GE" sz="3200" b="1" i="0" u="none" strike="noStrike" cap="none" normalizeH="0" baseline="0" dirty="0" smtClean="0" bmk="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Sylfaen" pitchFamily="18" charset="0"/>
              </a:rPr>
              <a:t>ვლევის</a:t>
            </a:r>
            <a:r>
              <a:rPr kumimoji="0" lang="ka-GE" sz="3200" b="1" i="0" u="none" strike="noStrike" cap="none" normalizeH="0" baseline="0" dirty="0" smtClean="0" bmk="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a-GE" sz="3200" b="1" i="0" u="none" strike="noStrike" cap="none" normalizeH="0" baseline="0" dirty="0" smtClean="0" bmk="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Sylfaen" pitchFamily="18" charset="0"/>
              </a:rPr>
              <a:t>მიზანი</a:t>
            </a:r>
            <a:r>
              <a:rPr kumimoji="0" lang="ka-GE" sz="3200" b="1" i="0" u="none" strike="noStrike" cap="none" normalizeH="0" baseline="0" dirty="0" smtClean="0" bmk="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      კვლევის მთავარი მიზანი: მოსწავლეები შეძლებენ მხატვრული</a:t>
            </a:r>
            <a:r>
              <a:rPr kumimoji="0" lang="ka-G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a-G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Times New Roman" pitchFamily="18" charset="0"/>
              </a:rPr>
              <a:t>ტექსტის გაგება-გააზრების უნარის განვითარებას.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a-G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ka-GE" sz="2400" b="1" i="1" dirty="0" smtClean="0">
                <a:latin typeface="Sylfaen" pitchFamily="18" charset="0"/>
                <a:cs typeface="Times New Roman" pitchFamily="18" charset="0"/>
              </a:rPr>
              <a:t>კვლევის  ქვემიზნები:</a:t>
            </a:r>
            <a:br>
              <a:rPr lang="ka-GE" sz="2400" b="1" i="1" dirty="0" smtClean="0">
                <a:latin typeface="Sylfaen" pitchFamily="18" charset="0"/>
                <a:cs typeface="Times New Roman" pitchFamily="18" charset="0"/>
              </a:rPr>
            </a:br>
            <a:r>
              <a:rPr lang="ka-GE" sz="2400" b="1" i="1" dirty="0" smtClean="0"/>
              <a:t>მხატვრული ტექსტის გაგება-გააზრებასთან დაკავშირებული პრობლემის სავარაუდო მიზეზების  დადგენა;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ka-GE" sz="2400" b="1" i="1" dirty="0" smtClean="0"/>
              <a:t>აღნიშნულ საკითხთან დაკავშირებით ლიტერატურის განხილვა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ka-GE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კვლევისთვის</a:t>
            </a:r>
            <a:r>
              <a:rPr kumimoji="0" lang="ka-GE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საჭირო  მეთოდების </a:t>
            </a: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(რაოდენობრივი და თვისებრივი) </a:t>
            </a:r>
            <a:r>
              <a:rPr kumimoji="0" lang="ka-GE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ინსტრუმენტების </a:t>
            </a: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შერჩევა   და გამოყენება;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მონაცემთა ანალიზის გაკეთება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პრობლემის  გამოკვეთა ,დასკვნის გამოტანა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  ინტერვენციების  დაგეგმვა და განხორციელება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ka-GE" sz="2400" b="1" i="1" dirty="0" smtClean="0">
                <a:latin typeface="Arial" pitchFamily="34" charset="0"/>
                <a:cs typeface="Arial" pitchFamily="34" charset="0"/>
              </a:rPr>
              <a:t>კვლევის  შეგეგების  გაზიარება კოლეგებისთვის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ka-GE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a-GE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a-G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077200" cy="4419600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კვლევის მთავარი კითხვა:</a:t>
            </a:r>
            <a:r>
              <a:rPr lang="ka-GE" sz="3200" dirty="0" smtClean="0"/>
              <a:t/>
            </a:r>
            <a:br>
              <a:rPr lang="ka-GE" sz="3200" dirty="0" smtClean="0"/>
            </a:br>
            <a:r>
              <a:rPr lang="ka-GE" sz="3200" b="1" i="1" dirty="0" smtClean="0"/>
              <a:t> </a:t>
            </a:r>
            <a:r>
              <a:rPr lang="ka-GE" sz="1800" b="1" dirty="0" smtClean="0"/>
              <a:t> როგორ განუვითარო  </a:t>
            </a:r>
            <a:r>
              <a:rPr lang="en-US" sz="1800" b="1" dirty="0" smtClean="0"/>
              <a:t>II </a:t>
            </a:r>
            <a:r>
              <a:rPr lang="ka-GE" sz="1800" b="1" dirty="0" smtClean="0"/>
              <a:t>ბ კლასის მოსწავლეებს მხატვრული ტექსტის კითხვისას გაგება-გააზრების უნარი?  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მხატვრული ტექსტის გაგება-გააზრებასთან დაკავშირებული პრობლემის სავარაუდო მიზეზები შეიძლება იყოს შემდეგი: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ტექსტის გაწაფულ კითხვასთან დაკავშირებული პრობლემები;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 ლექსიკური მარაგის სიმწირე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მოტივაციის ნაკლებობა,ან არარსებობა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მშობელთა დაბალი ჩართულობა წიგნიერების დონის ამაღლების</a:t>
            </a:r>
            <a:br>
              <a:rPr lang="ka-GE" sz="1800" b="1" i="1" dirty="0" smtClean="0"/>
            </a:br>
            <a:r>
              <a:rPr lang="ka-GE" sz="1800" b="1" i="1" dirty="0" smtClean="0"/>
              <a:t>    ხელშეწყობაში 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კითხვის სწავლების სტრატეგიების არ ქონა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ka-GE" sz="1800" b="1" i="1" dirty="0" smtClean="0"/>
              <a:t> • მიწოდებული ტექსტის სირთულე.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ka-GE" sz="4000" b="1" dirty="0" smtClean="0">
                <a:solidFill>
                  <a:srgbClr val="FF0000"/>
                </a:solidFill>
              </a:rPr>
              <a:t>           კვლევის მეთოდები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b="1" i="1" dirty="0" smtClean="0"/>
              <a:t>დაკვირვება   და  დოკუმენტების აღწერა   </a:t>
            </a:r>
            <a:endParaRPr lang="en-US" dirty="0" smtClean="0"/>
          </a:p>
          <a:p>
            <a:endParaRPr lang="ka-GE" b="1" i="1" dirty="0" smtClean="0"/>
          </a:p>
          <a:p>
            <a:r>
              <a:rPr lang="ka-GE" b="1" i="1" dirty="0" smtClean="0"/>
              <a:t>სიღრმისეული ინტერვიუ დაწყებითი კლასის მასწავლებლებთან(</a:t>
            </a:r>
            <a:r>
              <a:rPr lang="ka-GE" i="1" dirty="0" smtClean="0"/>
              <a:t>8მასწავლებელთან)</a:t>
            </a:r>
          </a:p>
          <a:p>
            <a:endParaRPr lang="ka-GE" b="1" i="1" dirty="0" smtClean="0"/>
          </a:p>
          <a:p>
            <a:endParaRPr lang="en-US" dirty="0" smtClean="0"/>
          </a:p>
          <a:p>
            <a:r>
              <a:rPr lang="ka-GE" b="1" i="1" dirty="0" smtClean="0"/>
              <a:t>ფოკუს-ჯგუფი</a:t>
            </a:r>
            <a:r>
              <a:rPr lang="ka-GE" b="1" dirty="0" smtClean="0"/>
              <a:t> </a:t>
            </a:r>
            <a:r>
              <a:rPr lang="ka-GE" dirty="0" smtClean="0"/>
              <a:t> მე-2 ბ კლასის მოსწავლეების მშობლებთან.(12 მშობელი)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3203448" cy="4572000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  მეორე კლასის მოსწავლეთა </a:t>
            </a:r>
          </a:p>
          <a:p>
            <a:pPr>
              <a:buNone/>
            </a:pPr>
            <a:r>
              <a:rPr lang="ka-GE" b="1" i="1" dirty="0" smtClean="0"/>
              <a:t>    გამოკითხვა </a:t>
            </a:r>
          </a:p>
          <a:p>
            <a:pPr>
              <a:buNone/>
            </a:pPr>
            <a:r>
              <a:rPr lang="ka-GE" b="1" i="1" dirty="0" smtClean="0"/>
              <a:t/>
            </a:r>
            <a:br>
              <a:rPr lang="ka-GE" b="1" i="1" dirty="0" smtClean="0"/>
            </a:br>
            <a:r>
              <a:rPr lang="ka-GE" i="1" dirty="0" smtClean="0"/>
              <a:t>(ანკეტირება  ყველა მოსწავლესთან)</a:t>
            </a:r>
            <a:endParaRPr lang="en-US" dirty="0" smtClean="0"/>
          </a:p>
          <a:p>
            <a:pPr>
              <a:buNone/>
            </a:pPr>
            <a:endParaRPr lang="ka-GE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200" b="1" dirty="0" smtClean="0">
                <a:solidFill>
                  <a:srgbClr val="0070C0"/>
                </a:solidFill>
              </a:rPr>
              <a:t>თვისებრივი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914400"/>
            <a:ext cx="297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200" b="1" dirty="0" smtClean="0">
                <a:solidFill>
                  <a:srgbClr val="0070C0"/>
                </a:solidFill>
              </a:rPr>
              <a:t>რაოდენობითი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467600" cy="4572000"/>
          </a:xfrm>
        </p:spPr>
        <p:txBody>
          <a:bodyPr>
            <a:normAutofit fontScale="90000"/>
          </a:bodyPr>
          <a:lstStyle/>
          <a:p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ka-GE" sz="2700" i="1" dirty="0" smtClean="0"/>
              <a:t> </a:t>
            </a:r>
            <a:r>
              <a:rPr lang="ka-GE" sz="2000" i="1" dirty="0" smtClean="0"/>
              <a:t>•</a:t>
            </a:r>
            <a:r>
              <a:rPr lang="ka-GE" sz="2000" b="1" i="1" dirty="0" smtClean="0"/>
              <a:t>მწირი ლექსიკური მარაგი</a:t>
            </a:r>
            <a:br>
              <a:rPr lang="ka-GE" sz="2000" b="1" i="1" dirty="0" smtClean="0"/>
            </a:br>
            <a:r>
              <a:rPr lang="ka-GE" sz="2000" i="1" dirty="0" smtClean="0"/>
              <a:t> • </a:t>
            </a:r>
            <a:r>
              <a:rPr lang="ka-GE" sz="2000" b="1" i="1" dirty="0" smtClean="0"/>
              <a:t>სწავლის ეფექტური სტრატეგიების გამოყენების არცოდნა</a:t>
            </a:r>
            <a:br>
              <a:rPr lang="ka-GE" sz="2000" b="1" i="1" dirty="0" smtClean="0"/>
            </a:br>
            <a:r>
              <a:rPr lang="ka-GE" sz="2000" i="1" dirty="0" smtClean="0"/>
              <a:t> • </a:t>
            </a:r>
            <a:r>
              <a:rPr lang="ka-GE" sz="2000" b="1" i="1" dirty="0" smtClean="0"/>
              <a:t>მოტივაციის ნაკლებობა</a:t>
            </a:r>
            <a:br>
              <a:rPr lang="ka-GE" sz="2000" b="1" i="1" dirty="0" smtClean="0"/>
            </a:br>
            <a:r>
              <a:rPr lang="ka-GE" sz="2000" i="1" dirty="0" smtClean="0"/>
              <a:t> • </a:t>
            </a:r>
            <a:r>
              <a:rPr lang="ka-GE" sz="2000" b="1" i="1" dirty="0" smtClean="0"/>
              <a:t>მშობელთა დაბალი ჩართულობა მოსწავლეების წიგნიერების დონის ამაღლების        ხელშეწყობაში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ka-GE" sz="2200" b="1" i="1" dirty="0" smtClean="0"/>
              <a:t/>
            </a:r>
            <a:br>
              <a:rPr lang="ka-GE" sz="2200" b="1" i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ka-GE" sz="2200" i="1" dirty="0" smtClean="0"/>
              <a:t/>
            </a:r>
            <a:br>
              <a:rPr lang="ka-GE" sz="2200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81000"/>
            <a:ext cx="7086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b="1" dirty="0" smtClean="0">
                <a:solidFill>
                  <a:srgbClr val="0070C0"/>
                </a:solidFill>
              </a:rPr>
              <a:t>პირველადი კვლევის  შედეგები</a:t>
            </a:r>
            <a:endParaRPr lang="ka-GE" sz="2800" b="1" dirty="0" smtClean="0">
              <a:solidFill>
                <a:srgbClr val="0070C0"/>
              </a:solidFill>
            </a:endParaRPr>
          </a:p>
          <a:p>
            <a:r>
              <a:rPr lang="ka-GE" sz="2800" b="1" dirty="0" smtClean="0">
                <a:solidFill>
                  <a:srgbClr val="0070C0"/>
                </a:solidFill>
              </a:rPr>
              <a:t/>
            </a:r>
            <a:br>
              <a:rPr lang="ka-GE" sz="2800" b="1" dirty="0" smtClean="0">
                <a:solidFill>
                  <a:srgbClr val="0070C0"/>
                </a:solidFill>
              </a:rPr>
            </a:br>
            <a:r>
              <a:rPr lang="ka-GE" i="1" dirty="0" smtClean="0"/>
              <a:t>ჩატარებული კვლევების ანალიზის საფუძველზე დადგინდა, რომ ჩემს კლასში ნამდვილად არსებოს  მხატვრული ტექსტის გაგება-გააზრების უნარის ნაკლებობა, რომლის ხელისშემშლელ ფაქტორებად შეიძლება დასახელდეს შემდეგი: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ka-GE" sz="3200" b="1" dirty="0" smtClean="0">
                <a:solidFill>
                  <a:srgbClr val="0070C0"/>
                </a:solidFill>
              </a:rPr>
              <a:t>                  ინტერვენცია </a:t>
            </a:r>
            <a:r>
              <a:rPr lang="en-US" sz="3200" b="1" dirty="0" smtClean="0">
                <a:solidFill>
                  <a:srgbClr val="0070C0"/>
                </a:solidFill>
              </a:rPr>
              <a:t> 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3657600" cy="3962400"/>
          </a:xfrm>
        </p:spPr>
        <p:txBody>
          <a:bodyPr>
            <a:normAutofit lnSpcReduction="10000"/>
          </a:bodyPr>
          <a:lstStyle/>
          <a:p>
            <a:r>
              <a:rPr lang="ka-GE" dirty="0" smtClean="0"/>
              <a:t>1</a:t>
            </a:r>
            <a:r>
              <a:rPr lang="ka-GE" sz="2000" dirty="0" smtClean="0"/>
              <a:t>. </a:t>
            </a:r>
            <a:r>
              <a:rPr lang="ka-GE" sz="2000" b="1" dirty="0" smtClean="0"/>
              <a:t>აქტივობა 1</a:t>
            </a:r>
            <a:r>
              <a:rPr lang="ka-GE" sz="2000" dirty="0" smtClean="0"/>
              <a:t>.</a:t>
            </a:r>
            <a:r>
              <a:rPr lang="ka-GE" sz="2000" b="1" dirty="0" smtClean="0"/>
              <a:t>,,</a:t>
            </a:r>
            <a:r>
              <a:rPr lang="ka-GE" sz="2000" dirty="0" smtClean="0"/>
              <a:t> </a:t>
            </a:r>
            <a:r>
              <a:rPr lang="ka-GE" sz="2000" b="1" dirty="0" smtClean="0"/>
              <a:t>სიტყვების გამომძიებელი“</a:t>
            </a:r>
          </a:p>
          <a:p>
            <a:r>
              <a:rPr lang="ka-GE" sz="1600" dirty="0" smtClean="0"/>
              <a:t> </a:t>
            </a:r>
            <a:r>
              <a:rPr lang="ka-GE" sz="1600" b="1" dirty="0" smtClean="0"/>
              <a:t>აქტივობის მიზანი: </a:t>
            </a:r>
            <a:endParaRPr lang="en-US" sz="1600" b="1" dirty="0" smtClean="0"/>
          </a:p>
          <a:p>
            <a:pPr lvl="0"/>
            <a:r>
              <a:rPr lang="ka-GE" sz="1600" dirty="0" smtClean="0"/>
              <a:t>მოსწავლეები გაიმდიდრებენ ლექსიკურ მარაგს;</a:t>
            </a:r>
            <a:endParaRPr lang="en-US" sz="1600" dirty="0" smtClean="0"/>
          </a:p>
          <a:p>
            <a:pPr lvl="0"/>
            <a:r>
              <a:rPr lang="ka-GE" sz="1600" dirty="0" smtClean="0"/>
              <a:t>მიეჩვევიან ვარაუდების გამოთქმას სიტყვის მნიშვნელობასთან დაკავშირებით;</a:t>
            </a:r>
            <a:endParaRPr lang="en-US" sz="1600" dirty="0" smtClean="0"/>
          </a:p>
          <a:p>
            <a:pPr lvl="0"/>
            <a:r>
              <a:rPr lang="ka-GE" sz="1600" dirty="0" smtClean="0"/>
              <a:t>ისწავლის სიტყვის მნიშვნელობის ამოცნობას კონტექსტის მიხედვით;</a:t>
            </a:r>
            <a:endParaRPr lang="en-US" sz="1600" dirty="0" smtClean="0"/>
          </a:p>
          <a:p>
            <a:pPr lvl="0"/>
            <a:r>
              <a:rPr lang="ka-GE" sz="1600" dirty="0" smtClean="0"/>
              <a:t>მიეჩვევა ლექსიკონის გამოყენებას სიტყვის მნიშვნელობის მოსაძიებლად ან დასაზუსტებლად.</a:t>
            </a:r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533400"/>
            <a:ext cx="3657600" cy="3657600"/>
          </a:xfrm>
        </p:spPr>
        <p:txBody>
          <a:bodyPr>
            <a:normAutofit lnSpcReduction="10000"/>
          </a:bodyPr>
          <a:lstStyle/>
          <a:p>
            <a:r>
              <a:rPr lang="ka-GE" sz="2000" b="1" dirty="0" smtClean="0"/>
              <a:t>აქტივობა 2</a:t>
            </a:r>
            <a:r>
              <a:rPr lang="ka-GE" sz="2000" dirty="0" smtClean="0"/>
              <a:t>. </a:t>
            </a:r>
            <a:r>
              <a:rPr lang="ka-GE" sz="2000" b="1" i="1" dirty="0" smtClean="0"/>
              <a:t>,,სიტყვების სკივრი“,</a:t>
            </a:r>
            <a:endParaRPr lang="en-US" sz="2000" dirty="0" smtClean="0"/>
          </a:p>
          <a:p>
            <a:r>
              <a:rPr lang="ka-GE" sz="1600" b="1" dirty="0" smtClean="0"/>
              <a:t>აქტივობის მიზანი: </a:t>
            </a:r>
            <a:endParaRPr lang="en-US" sz="1600" b="1" dirty="0" smtClean="0"/>
          </a:p>
          <a:p>
            <a:pPr lvl="0"/>
            <a:r>
              <a:rPr lang="ka-GE" sz="1600" dirty="0" smtClean="0"/>
              <a:t>მოსწავლეები გაიაქტიურებენ შესწავლილი ლექსიკური ერთეულების ცოდნას;</a:t>
            </a:r>
            <a:endParaRPr lang="en-US" sz="1600" dirty="0" smtClean="0"/>
          </a:p>
          <a:p>
            <a:pPr lvl="0"/>
            <a:r>
              <a:rPr lang="ka-GE" sz="1600" dirty="0" smtClean="0"/>
              <a:t>მიეჩვევიან ამ სიტყვების პრაქტიკულ გამოყენებას;</a:t>
            </a:r>
            <a:endParaRPr lang="en-US" sz="1600" dirty="0" smtClean="0"/>
          </a:p>
          <a:p>
            <a:pPr lvl="0"/>
            <a:r>
              <a:rPr lang="ka-GE" sz="1600" dirty="0" smtClean="0"/>
              <a:t>განივითარებენ ზეპირმეტყველების უნარს;</a:t>
            </a:r>
            <a:endParaRPr lang="en-US" sz="1600" dirty="0" smtClean="0"/>
          </a:p>
          <a:p>
            <a:pPr lvl="0"/>
            <a:r>
              <a:rPr lang="ka-GE" sz="1600" dirty="0" smtClean="0"/>
              <a:t>გაიმდიდრებენ  ლექსიკურ მარაგს.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62000" y="4582242"/>
            <a:ext cx="7315200" cy="1877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აქტივობა 3. დაკარგული სიტყვები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აქტივობის მიზანი: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მოსწავლეები გაიმდიდრებენ ლექსიკურ მარაგს;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ისწავლის საჭირო სიტყვის ამოცნობას კონტექსტის მიხედვით;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გააცნობიერებს, რომ ერთი და იგივე აზრი შეიძლება სხვადასხვაგვარად გადმოვცეთ;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მიეჩვევიან კითხვის პროცესში სწრაფ აზროვნებას.</a:t>
            </a:r>
            <a:endParaRPr kumimoji="0" lang="ka-G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ka-GE" sz="2800" b="1" dirty="0" smtClean="0">
                <a:solidFill>
                  <a:srgbClr val="0070C0"/>
                </a:solidFill>
              </a:rPr>
              <a:t>             ინტერვენცია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აქტივობა 1. </a:t>
            </a:r>
            <a:r>
              <a:rPr lang="ka-GE" b="1" dirty="0" smtClean="0"/>
              <a:t>,,როლური თამაში</a:t>
            </a:r>
            <a:r>
              <a:rPr lang="ka-GE" dirty="0" smtClean="0"/>
              <a:t>”(</a:t>
            </a:r>
            <a:r>
              <a:rPr lang="ka-GE" sz="1600" dirty="0" smtClean="0"/>
              <a:t>მინი სპექტაკლის დადგმა)</a:t>
            </a:r>
          </a:p>
          <a:p>
            <a:pPr>
              <a:buNone/>
            </a:pPr>
            <a:r>
              <a:rPr lang="ka-GE" sz="1800" dirty="0" smtClean="0"/>
              <a:t>აქტივობის მიზანი:  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მოსწავლეებში მოტივაციის ამაღლება;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სოციალური და თანამშრომლობითი უნარების განვითარება;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ტექსტის გაგება-გააზრების უნარის განვითარება.</a:t>
            </a:r>
          </a:p>
          <a:p>
            <a:pPr>
              <a:buFont typeface="Arial" pitchFamily="34" charset="0"/>
              <a:buChar char="•"/>
            </a:pPr>
            <a:r>
              <a:rPr lang="ka-GE" dirty="0" smtClean="0"/>
              <a:t>აქტივობა 2</a:t>
            </a:r>
            <a:r>
              <a:rPr lang="ka-GE" b="1" dirty="0" smtClean="0"/>
              <a:t>.,,ჩემი ფილმი” 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აქტივობის მიზანი: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 მოსწავლეებში მოტივაციის ამაღლება;</a:t>
            </a: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მხატვრული ნაწარმოების მიხედვით ფილმის და კომიქსის შექმნა </a:t>
            </a:r>
            <a:br>
              <a:rPr lang="ka-GE" sz="1600" dirty="0" smtClean="0"/>
            </a:br>
            <a:endParaRPr lang="ka-GE" sz="1600" dirty="0" smtClean="0"/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 fontScale="90000"/>
          </a:bodyPr>
          <a:lstStyle/>
          <a:p>
            <a:r>
              <a:rPr lang="ka-GE" sz="3200" b="1" dirty="0" smtClean="0">
                <a:solidFill>
                  <a:srgbClr val="0070C0"/>
                </a:solidFill>
              </a:rPr>
              <a:t>           ინტერვენცია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III</a:t>
            </a:r>
            <a:r>
              <a:rPr lang="ka-GE" sz="3200" b="1" dirty="0" smtClean="0">
                <a:solidFill>
                  <a:srgbClr val="0070C0"/>
                </a:solidFill>
              </a:rPr>
              <a:t/>
            </a:r>
            <a:br>
              <a:rPr lang="ka-GE" sz="3200" b="1" dirty="0" smtClean="0">
                <a:solidFill>
                  <a:srgbClr val="0070C0"/>
                </a:solidFill>
              </a:rPr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305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აქტივობა 1</a:t>
            </a:r>
            <a:r>
              <a:rPr lang="ka-GE" sz="2000" b="1" dirty="0" smtClean="0"/>
              <a:t>. ,,მოგზაურობა ზღაპრების სამყაროში”</a:t>
            </a:r>
          </a:p>
          <a:p>
            <a:r>
              <a:rPr lang="ka-GE" dirty="0" smtClean="0"/>
              <a:t>აქტივობის მიზანი: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მშობელთა ჩართულობის ამაღლება ბავშვების წიგნიერების დონის ამაღლების ხელშეწყობაში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 მშობლებთან ერთად  ზღაპრის  წაკითხვა, დამუშავება და პრეზენტაციის გაკეთება თაბახის ფურცელზე.</a:t>
            </a:r>
          </a:p>
          <a:p>
            <a:r>
              <a:rPr lang="ka-GE" dirty="0" smtClean="0"/>
              <a:t> აქტივობა 2. </a:t>
            </a:r>
            <a:r>
              <a:rPr lang="ka-GE" b="1" dirty="0" smtClean="0"/>
              <a:t>,,დიდი წიგნების შექმნა” </a:t>
            </a:r>
          </a:p>
          <a:p>
            <a:r>
              <a:rPr lang="ka-GE" dirty="0" smtClean="0"/>
              <a:t>აქტივობის მიზანი: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მშობლების დახმარებით  ზღაპრის ე.წ. ,,დიდი წიგნების” შექმნა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მშობელთა ჩართულობის ამაღლება ბავშვების წიგნიერების დონის ამაღლების ხელშეწყობაში.</a:t>
            </a:r>
            <a:br>
              <a:rPr lang="ka-GE" dirty="0" smtClean="0"/>
            </a:br>
            <a:r>
              <a:rPr lang="ka-GE" dirty="0" smtClean="0"/>
              <a:t>აქტივობა 3. </a:t>
            </a:r>
            <a:r>
              <a:rPr lang="ka-GE" b="1" dirty="0" smtClean="0"/>
              <a:t>ექსკურსია</a:t>
            </a:r>
            <a:r>
              <a:rPr lang="ka-GE" dirty="0" smtClean="0"/>
              <a:t>  ნოდარ დუმბაძის სახლ-მუზეუმში</a:t>
            </a:r>
            <a:br>
              <a:rPr lang="ka-GE" dirty="0" smtClean="0"/>
            </a:br>
            <a:r>
              <a:rPr lang="ka-GE" dirty="0" smtClean="0"/>
              <a:t>აქტივობის მიზანი: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მშობელთა ჩართულობის ამაღლება მოსწავლეთა სოციალური უნარების ამაღლების ხელშეწყობაში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5105400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rgbClr val="0070C0"/>
                </a:solidFill>
              </a:rPr>
              <a:t>          </a:t>
            </a:r>
            <a:br>
              <a:rPr lang="ka-GE" b="1" dirty="0" smtClean="0">
                <a:solidFill>
                  <a:srgbClr val="0070C0"/>
                </a:solidFill>
              </a:rPr>
            </a:br>
            <a:r>
              <a:rPr lang="ka-GE" b="1" dirty="0" smtClean="0">
                <a:solidFill>
                  <a:srgbClr val="0070C0"/>
                </a:solidFill>
              </a:rPr>
              <a:t/>
            </a:r>
            <a:br>
              <a:rPr lang="ka-GE" b="1" dirty="0" smtClean="0">
                <a:solidFill>
                  <a:srgbClr val="0070C0"/>
                </a:solidFill>
              </a:rPr>
            </a:br>
            <a:r>
              <a:rPr lang="ka-GE" b="1" dirty="0" smtClean="0">
                <a:solidFill>
                  <a:srgbClr val="0070C0"/>
                </a:solidFill>
              </a:rPr>
              <a:t>  </a:t>
            </a:r>
            <a:r>
              <a:rPr lang="ka-GE" sz="3100" b="1" dirty="0" smtClean="0">
                <a:solidFill>
                  <a:srgbClr val="0070C0"/>
                </a:solidFill>
              </a:rPr>
              <a:t>ინტერვენციის შეფასება  და</a:t>
            </a:r>
            <a:r>
              <a:rPr lang="ka-GE" sz="2400" b="1" dirty="0" smtClean="0">
                <a:solidFill>
                  <a:schemeClr val="tx1"/>
                </a:solidFill>
              </a:rPr>
              <a:t/>
            </a:r>
            <a:br>
              <a:rPr lang="ka-GE" sz="2400" b="1" dirty="0" smtClean="0">
                <a:solidFill>
                  <a:schemeClr val="tx1"/>
                </a:solidFill>
              </a:rPr>
            </a:br>
            <a:r>
              <a:rPr lang="ka-GE" sz="2400" b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ka-GE" sz="3600" b="1" dirty="0" smtClean="0">
                <a:solidFill>
                  <a:srgbClr val="0070C0"/>
                </a:solidFill>
              </a:rPr>
              <a:t>დასკვნა</a:t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3600" b="1" dirty="0" smtClean="0">
                <a:solidFill>
                  <a:srgbClr val="0070C0"/>
                </a:solidFill>
              </a:rPr>
              <a:t/>
            </a:r>
            <a:br>
              <a:rPr lang="ka-GE" sz="3600" b="1" dirty="0" smtClean="0">
                <a:solidFill>
                  <a:srgbClr val="0070C0"/>
                </a:solidFill>
              </a:rPr>
            </a:br>
            <a:r>
              <a:rPr lang="ka-GE" sz="14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chemeClr val="tx1"/>
                </a:solidFill>
              </a:rPr>
              <a:t>კვლევების  შედეგად  დადგინდა, რომ  ბათუმის  №6 ფიზიკა-მათემატიკის საჯარო სკოლის  </a:t>
            </a:r>
            <a:r>
              <a:rPr lang="en-US" sz="2000" b="1" dirty="0" smtClean="0">
                <a:solidFill>
                  <a:schemeClr val="tx1"/>
                </a:solidFill>
              </a:rPr>
              <a:t>II </a:t>
            </a:r>
            <a:r>
              <a:rPr lang="ka-GE" sz="2000" b="1" dirty="0" smtClean="0">
                <a:solidFill>
                  <a:schemeClr val="tx1"/>
                </a:solidFill>
              </a:rPr>
              <a:t>ბ კლასის მოსწავლეებში ნამდვილად არსებობდა  მხატვრული ტექსტის გაგება-გააზრებასთან  დაკავშირებული პრობლემები, განხორციელებული  ინტერვენციების  შედეგად , მეორადი კვლევების (მეთოდი: დაკვირვება და ტესტირება)მიხედვით შეიძლება ითქვას, რომ  მრავალფეროვანი შემეცნებითი და  საგანმანათლებლო აქტივობები ეფექტური და მიზნის მისაღწევად სწორად შერჩეული იყო, რამაც შედეგზე გამიყვანა.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323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კვლევის მთავარი კითხვა:   როგორ განუვითარო  II ბ კლასის მოსწავლეებს მხატვრული ტექსტის კითხვისას გაგება-გააზრების უნარი?   მხატვრული ტექსტის გაგება-გააზრებასთან დაკავშირებული პრობლემის სავარაუდო მიზეზები შეიძლება იყოს შემდეგი:  • ტექსტის გაწაფულ კითხვასთან დაკავშირებული პრობლემები;  •  ლექსიკური მარაგის სიმწირე  • მოტივაციის ნაკლებობა,ან არარსებობა  • მშობელთა დაბალი ჩართულობა წიგნიერების დონის ამაღლების     ხელშეწყობაში   • კითხვის სწავლების სტრატეგიების არ ქონა  • მიწოდებული ტექსტის სირთულე. </vt:lpstr>
      <vt:lpstr>           კვლევის მეთოდები</vt:lpstr>
      <vt:lpstr>                                    •მწირი ლექსიკური მარაგი  • სწავლის ეფექტური სტრატეგიების გამოყენების არცოდნა  • მოტივაციის ნაკლებობა  • მშობელთა დაბალი ჩართულობა მოსწავლეების წიგნიერების დონის ამაღლების        ხელშეწყობაში       </vt:lpstr>
      <vt:lpstr>                  ინტერვენცია  I </vt:lpstr>
      <vt:lpstr>             ინტერვენცია   II</vt:lpstr>
      <vt:lpstr>           ინტერვენცია   III </vt:lpstr>
      <vt:lpstr>              ინტერვენციის შეფასება  და                                   დასკვნა   კვლევების  შედეგად  დადგინდა, რომ  ბათუმის  №6 ფიზიკა-მათემატიკის საჯარო სკოლის  II ბ კლასის მოსწავლეებში ნამდვილად არსებობდა  მხატვრული ტექსტის გაგება-გააზრებასთან  დაკავშირებული პრობლემები, განხორციელებული  ინტერვენციების  შედეგად , მეორადი კვლევების (მეთოდი: დაკვირვება და ტესტირება)მიხედვით შეიძლება ითქვას, რომ  მრავალფეროვანი შემეცნებითი და  საგანმანათლებლო აქტივობები ეფექტური და მიზნის მისაღწევად სწორად შერჩეული იყო, რამაც შედეგზე გამიყვანა.</vt:lpstr>
      <vt:lpstr>         მადლობა ყურადღებისთვის,                ყველას    წარმატებები!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29</cp:revision>
  <dcterms:created xsi:type="dcterms:W3CDTF">2006-08-16T00:00:00Z</dcterms:created>
  <dcterms:modified xsi:type="dcterms:W3CDTF">2019-06-12T05:28:31Z</dcterms:modified>
</cp:coreProperties>
</file>